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7" r:id="rId2"/>
    <p:sldId id="346" r:id="rId3"/>
    <p:sldId id="303" r:id="rId4"/>
    <p:sldId id="304" r:id="rId5"/>
    <p:sldId id="306" r:id="rId6"/>
    <p:sldId id="307" r:id="rId7"/>
    <p:sldId id="308" r:id="rId8"/>
    <p:sldId id="309" r:id="rId9"/>
    <p:sldId id="341" r:id="rId10"/>
    <p:sldId id="310" r:id="rId11"/>
    <p:sldId id="311" r:id="rId12"/>
    <p:sldId id="312" r:id="rId13"/>
    <p:sldId id="313" r:id="rId14"/>
    <p:sldId id="347" r:id="rId15"/>
    <p:sldId id="342" r:id="rId16"/>
    <p:sldId id="315" r:id="rId17"/>
    <p:sldId id="343" r:id="rId18"/>
    <p:sldId id="316" r:id="rId19"/>
    <p:sldId id="318" r:id="rId20"/>
    <p:sldId id="319" r:id="rId21"/>
    <p:sldId id="344" r:id="rId22"/>
    <p:sldId id="320" r:id="rId23"/>
    <p:sldId id="321" r:id="rId24"/>
    <p:sldId id="322" r:id="rId25"/>
    <p:sldId id="323"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 id="372" r:id="rId51"/>
    <p:sldId id="373" r:id="rId52"/>
    <p:sldId id="374" r:id="rId53"/>
    <p:sldId id="375" r:id="rId54"/>
    <p:sldId id="376" r:id="rId55"/>
    <p:sldId id="377" r:id="rId56"/>
    <p:sldId id="378" r:id="rId57"/>
    <p:sldId id="379" r:id="rId58"/>
    <p:sldId id="380" r:id="rId59"/>
    <p:sldId id="381" r:id="rId60"/>
    <p:sldId id="382" r:id="rId61"/>
    <p:sldId id="383" r:id="rId62"/>
    <p:sldId id="384" r:id="rId63"/>
    <p:sldId id="385" r:id="rId6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9224"/>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22" autoAdjust="0"/>
    <p:restoredTop sz="94609" autoAdjust="0"/>
  </p:normalViewPr>
  <p:slideViewPr>
    <p:cSldViewPr>
      <p:cViewPr varScale="1">
        <p:scale>
          <a:sx n="72" d="100"/>
          <a:sy n="72" d="100"/>
        </p:scale>
        <p:origin x="-564" y="-96"/>
      </p:cViewPr>
      <p:guideLst>
        <p:guide orient="horz" pos="2160"/>
        <p:guide pos="2880"/>
      </p:guideLst>
    </p:cSldViewPr>
  </p:slideViewPr>
  <p:outlineViewPr>
    <p:cViewPr>
      <p:scale>
        <a:sx n="33" d="100"/>
        <a:sy n="33" d="100"/>
      </p:scale>
      <p:origin x="0" y="9282"/>
    </p:cViewPr>
  </p:outlineViewPr>
  <p:notesTextViewPr>
    <p:cViewPr>
      <p:scale>
        <a:sx n="1" d="1"/>
        <a:sy n="1" d="1"/>
      </p:scale>
      <p:origin x="0" y="0"/>
    </p:cViewPr>
  </p:notesTextViewPr>
  <p:sorterViewPr>
    <p:cViewPr>
      <p:scale>
        <a:sx n="44" d="100"/>
        <a:sy n="4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6980B-0882-45D7-A3C3-AE3D194F6529}" type="datetimeFigureOut">
              <a:rPr lang="zh-CN" altLang="en-US" smtClean="0"/>
              <a:t>2016/6/15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64AB18-833D-4BB5-92DA-AD5DBBA5F749}" type="slidenum">
              <a:rPr lang="zh-CN" altLang="en-US" smtClean="0"/>
              <a:t>‹#›</a:t>
            </a:fld>
            <a:endParaRPr lang="zh-CN" altLang="en-US"/>
          </a:p>
        </p:txBody>
      </p:sp>
    </p:spTree>
    <p:extLst>
      <p:ext uri="{BB962C8B-B14F-4D97-AF65-F5344CB8AC3E}">
        <p14:creationId xmlns:p14="http://schemas.microsoft.com/office/powerpoint/2010/main" val="1828784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4" name="Line 2"/>
          <p:cNvSpPr>
            <a:spLocks noChangeShapeType="1"/>
          </p:cNvSpPr>
          <p:nvPr/>
        </p:nvSpPr>
        <p:spPr bwMode="auto">
          <a:xfrm>
            <a:off x="7812088" y="2708275"/>
            <a:ext cx="0" cy="295275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grpSp>
        <p:nvGrpSpPr>
          <p:cNvPr id="5" name="Group 8"/>
          <p:cNvGrpSpPr>
            <a:grpSpLocks/>
          </p:cNvGrpSpPr>
          <p:nvPr/>
        </p:nvGrpSpPr>
        <p:grpSpPr bwMode="auto">
          <a:xfrm>
            <a:off x="7885113" y="2997200"/>
            <a:ext cx="1258887" cy="1973263"/>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grpSp>
      <p:sp>
        <p:nvSpPr>
          <p:cNvPr id="37" name="Line 40"/>
          <p:cNvSpPr>
            <a:spLocks noChangeShapeType="1"/>
          </p:cNvSpPr>
          <p:nvPr/>
        </p:nvSpPr>
        <p:spPr bwMode="auto">
          <a:xfrm>
            <a:off x="3132138" y="2565400"/>
            <a:ext cx="6011862"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lgn="ctr" fontAlgn="base">
              <a:spcBef>
                <a:spcPct val="0"/>
              </a:spcBef>
              <a:spcAft>
                <a:spcPct val="0"/>
              </a:spcAft>
            </a:pPr>
            <a:endParaRPr lang="zh-CN" altLang="en-US" b="1">
              <a:solidFill>
                <a:srgbClr val="000000"/>
              </a:solidFill>
              <a:ea typeface="华文细黑" pitchFamily="2" charset="-122"/>
            </a:endParaRPr>
          </a:p>
        </p:txBody>
      </p:sp>
      <p:sp>
        <p:nvSpPr>
          <p:cNvPr id="38" name="AutoShape 41" descr="OOOPIC_vipvip_200809162034180ffb614fae8b91aa52"/>
          <p:cNvSpPr>
            <a:spLocks noChangeArrowheads="1"/>
          </p:cNvSpPr>
          <p:nvPr userDrawn="1"/>
        </p:nvSpPr>
        <p:spPr bwMode="auto">
          <a:xfrm>
            <a:off x="-36513" y="5805488"/>
            <a:ext cx="1439863" cy="981075"/>
          </a:xfrm>
          <a:prstGeom prst="roundRect">
            <a:avLst>
              <a:gd name="adj" fmla="val 16667"/>
            </a:avLst>
          </a:prstGeom>
          <a:blipFill dpi="0" rotWithShape="1">
            <a:blip r:embed="rId3"/>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9" name="AutoShape 42" descr="0210010003"/>
          <p:cNvSpPr>
            <a:spLocks noChangeArrowheads="1"/>
          </p:cNvSpPr>
          <p:nvPr userDrawn="1"/>
        </p:nvSpPr>
        <p:spPr bwMode="auto">
          <a:xfrm>
            <a:off x="1403350" y="5805488"/>
            <a:ext cx="1444625" cy="981075"/>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0" name="AutoShape 43" descr="0020020139"/>
          <p:cNvSpPr>
            <a:spLocks noChangeArrowheads="1"/>
          </p:cNvSpPr>
          <p:nvPr userDrawn="1"/>
        </p:nvSpPr>
        <p:spPr bwMode="auto">
          <a:xfrm>
            <a:off x="4284663" y="5805488"/>
            <a:ext cx="1403350" cy="981075"/>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1" name="AutoShape 44" descr="OOOPIC_vipvip_200809162038189711c8bf53c3eee478"/>
          <p:cNvSpPr>
            <a:spLocks noChangeArrowheads="1"/>
          </p:cNvSpPr>
          <p:nvPr userDrawn="1"/>
        </p:nvSpPr>
        <p:spPr bwMode="auto">
          <a:xfrm>
            <a:off x="2843213" y="5805488"/>
            <a:ext cx="1439862" cy="981075"/>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2" name="AutoShape 45" descr="b_49931_PSD_20090815095531"/>
          <p:cNvSpPr>
            <a:spLocks noChangeArrowheads="1"/>
          </p:cNvSpPr>
          <p:nvPr userDrawn="1"/>
        </p:nvSpPr>
        <p:spPr bwMode="auto">
          <a:xfrm>
            <a:off x="323850" y="333375"/>
            <a:ext cx="2376488" cy="2376488"/>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3" name="AutoShape 48" descr="b_49931_PSD_20090815095531">
            <a:hlinkClick r:id="" action="ppaction://hlinkshowjump?jump=lastslideviewed"/>
          </p:cNvPr>
          <p:cNvSpPr>
            <a:spLocks noChangeArrowheads="1"/>
          </p:cNvSpPr>
          <p:nvPr userDrawn="1"/>
        </p:nvSpPr>
        <p:spPr bwMode="auto">
          <a:xfrm>
            <a:off x="179388" y="188913"/>
            <a:ext cx="2376487" cy="2376487"/>
          </a:xfrm>
          <a:prstGeom prst="roundRect">
            <a:avLst>
              <a:gd name="adj" fmla="val 16667"/>
            </a:avLst>
          </a:prstGeom>
          <a:blipFill dpi="0" rotWithShape="1">
            <a:blip r:embed="rId4"/>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44" name="Rectangle 49" descr="OOOPIC_vipvip_20080918214459585784a2fb4d9263105"/>
          <p:cNvSpPr>
            <a:spLocks noChangeArrowheads="1"/>
          </p:cNvSpPr>
          <p:nvPr userDrawn="1"/>
        </p:nvSpPr>
        <p:spPr bwMode="auto">
          <a:xfrm>
            <a:off x="5688013" y="5805488"/>
            <a:ext cx="3492500" cy="981075"/>
          </a:xfrm>
          <a:prstGeom prst="rect">
            <a:avLst/>
          </a:prstGeom>
          <a:blipFill dpi="0" rotWithShape="1">
            <a:blip r:embed="rId5"/>
            <a:srcRect/>
            <a:stretch>
              <a:fillRect/>
            </a:stretch>
          </a:blipFill>
          <a:ln w="9525">
            <a:solidFill>
              <a:schemeClr val="bg2"/>
            </a:solidFill>
            <a:miter lim="800000"/>
            <a:headEnd/>
            <a:tailEnd/>
          </a:ln>
        </p:spPr>
        <p:txBody>
          <a:bodyPr/>
          <a:lstStyle/>
          <a:p>
            <a:pPr fontAlgn="base">
              <a:spcBef>
                <a:spcPct val="0"/>
              </a:spcBef>
              <a:spcAft>
                <a:spcPct val="0"/>
              </a:spcAft>
              <a:defRPr/>
            </a:pPr>
            <a:r>
              <a:rPr lang="en-US" altLang="zh-CN" sz="1400" b="1" dirty="0">
                <a:solidFill>
                  <a:srgbClr val="FFFFFF"/>
                </a:solidFill>
                <a:effectLst>
                  <a:outerShdw blurRad="38100" dist="38100" dir="2700000" algn="tl">
                    <a:srgbClr val="C0C0C0"/>
                  </a:outerShdw>
                </a:effectLst>
                <a:ea typeface="宋体" pitchFamily="2" charset="-122"/>
              </a:rPr>
              <a:t>      </a:t>
            </a:r>
          </a:p>
          <a:p>
            <a:pPr fontAlgn="base">
              <a:spcBef>
                <a:spcPct val="0"/>
              </a:spcBef>
              <a:spcAft>
                <a:spcPct val="0"/>
              </a:spcAft>
              <a:defRPr/>
            </a:pPr>
            <a:endParaRPr lang="en-US" altLang="zh-CN" sz="1400" dirty="0" smtClean="0">
              <a:solidFill>
                <a:srgbClr val="FFFFFF"/>
              </a:solidFill>
              <a:latin typeface="华文琥珀" pitchFamily="2" charset="-122"/>
              <a:ea typeface="华文琥珀" pitchFamily="2" charset="-122"/>
            </a:endParaRPr>
          </a:p>
          <a:p>
            <a:pPr fontAlgn="base">
              <a:spcBef>
                <a:spcPct val="0"/>
              </a:spcBef>
              <a:spcAft>
                <a:spcPct val="0"/>
              </a:spcAft>
              <a:defRPr/>
            </a:pPr>
            <a:endParaRPr lang="en-US" altLang="zh-CN" sz="1400" dirty="0" smtClean="0">
              <a:solidFill>
                <a:srgbClr val="FFFFFF"/>
              </a:solidFill>
              <a:latin typeface="华文琥珀" pitchFamily="2" charset="-122"/>
              <a:ea typeface="华文琥珀" pitchFamily="2" charset="-122"/>
            </a:endParaRPr>
          </a:p>
          <a:p>
            <a:pPr fontAlgn="base">
              <a:spcBef>
                <a:spcPct val="0"/>
              </a:spcBef>
              <a:spcAft>
                <a:spcPct val="0"/>
              </a:spcAft>
              <a:defRPr/>
            </a:pPr>
            <a:r>
              <a:rPr lang="zh-CN" altLang="en-US" sz="1400" dirty="0" smtClean="0">
                <a:solidFill>
                  <a:srgbClr val="FFFFFF"/>
                </a:solidFill>
                <a:latin typeface="华文琥珀" pitchFamily="2" charset="-122"/>
                <a:ea typeface="华文琥珀" pitchFamily="2" charset="-122"/>
              </a:rPr>
              <a:t>计算机基础</a:t>
            </a:r>
            <a:r>
              <a:rPr lang="zh-CN" altLang="en-US" sz="1400" dirty="0">
                <a:solidFill>
                  <a:srgbClr val="FFFFFF"/>
                </a:solidFill>
                <a:latin typeface="华文琥珀" pitchFamily="2" charset="-122"/>
                <a:ea typeface="华文琥珀" pitchFamily="2" charset="-122"/>
              </a:rPr>
              <a:t>与应用案例</a:t>
            </a:r>
            <a:r>
              <a:rPr lang="zh-CN" altLang="en-US" sz="1400" dirty="0" smtClean="0">
                <a:solidFill>
                  <a:srgbClr val="FFFFFF"/>
                </a:solidFill>
                <a:latin typeface="华文琥珀" pitchFamily="2" charset="-122"/>
                <a:ea typeface="华文琥珀" pitchFamily="2" charset="-122"/>
              </a:rPr>
              <a:t>教程讲稿 </a:t>
            </a:r>
            <a:endParaRPr lang="en-US" altLang="zh-CN" sz="1400" dirty="0">
              <a:solidFill>
                <a:srgbClr val="FFFFFF"/>
              </a:solidFill>
              <a:latin typeface="华文琥珀" pitchFamily="2" charset="-122"/>
              <a:ea typeface="华文琥珀" pitchFamily="2" charset="-122"/>
            </a:endParaRPr>
          </a:p>
        </p:txBody>
      </p:sp>
      <p:sp>
        <p:nvSpPr>
          <p:cNvPr id="45" name="Line 50"/>
          <p:cNvSpPr>
            <a:spLocks noChangeShapeType="1"/>
          </p:cNvSpPr>
          <p:nvPr userDrawn="1"/>
        </p:nvSpPr>
        <p:spPr bwMode="auto">
          <a:xfrm flipV="1">
            <a:off x="683418" y="2708275"/>
            <a:ext cx="8209757" cy="1588"/>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6" name="Line 51"/>
          <p:cNvSpPr>
            <a:spLocks noChangeShapeType="1"/>
          </p:cNvSpPr>
          <p:nvPr userDrawn="1"/>
        </p:nvSpPr>
        <p:spPr bwMode="auto">
          <a:xfrm>
            <a:off x="7667625" y="2565400"/>
            <a:ext cx="0" cy="28067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7" name="Line 52"/>
          <p:cNvSpPr>
            <a:spLocks noChangeShapeType="1"/>
          </p:cNvSpPr>
          <p:nvPr userDrawn="1"/>
        </p:nvSpPr>
        <p:spPr bwMode="auto">
          <a:xfrm>
            <a:off x="0" y="5805488"/>
            <a:ext cx="9144000"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8" name="Line 53"/>
          <p:cNvSpPr>
            <a:spLocks noChangeShapeType="1"/>
          </p:cNvSpPr>
          <p:nvPr userDrawn="1"/>
        </p:nvSpPr>
        <p:spPr bwMode="auto">
          <a:xfrm>
            <a:off x="0" y="6813550"/>
            <a:ext cx="9144000"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72707" name="Rectangle 3"/>
          <p:cNvSpPr>
            <a:spLocks noGrp="1" noChangeArrowheads="1"/>
          </p:cNvSpPr>
          <p:nvPr>
            <p:ph type="ctrTitle"/>
          </p:nvPr>
        </p:nvSpPr>
        <p:spPr>
          <a:xfrm>
            <a:off x="2362200" y="333375"/>
            <a:ext cx="6781800" cy="1655763"/>
          </a:xfrm>
        </p:spPr>
        <p:txBody>
          <a:bodyPr/>
          <a:lstStyle>
            <a:lvl1pPr algn="r">
              <a:defRPr sz="5000"/>
            </a:lvl1pPr>
          </a:lstStyle>
          <a:p>
            <a:pPr lvl="0"/>
            <a:r>
              <a:rPr lang="zh-CN" altLang="en-US" noProof="0" smtClean="0"/>
              <a:t>单击此处编辑母版标题样式</a:t>
            </a:r>
          </a:p>
        </p:txBody>
      </p:sp>
      <p:sp>
        <p:nvSpPr>
          <p:cNvPr id="72708" name="Rectangle 4"/>
          <p:cNvSpPr>
            <a:spLocks noGrp="1" noChangeArrowheads="1"/>
          </p:cNvSpPr>
          <p:nvPr>
            <p:ph type="subTitle" idx="1"/>
          </p:nvPr>
        </p:nvSpPr>
        <p:spPr>
          <a:xfrm>
            <a:off x="468313" y="4076700"/>
            <a:ext cx="6248400" cy="1296988"/>
          </a:xfrm>
        </p:spPr>
        <p:txBody>
          <a:bodyPr/>
          <a:lstStyle>
            <a:lvl1pPr marL="0" indent="0" algn="r">
              <a:buFont typeface="Wingdings" pitchFamily="2" charset="2"/>
              <a:buNone/>
              <a:defRPr sz="3200"/>
            </a:lvl1pPr>
          </a:lstStyle>
          <a:p>
            <a:pPr lvl="0"/>
            <a:r>
              <a:rPr lang="zh-CN" altLang="en-US" noProof="0" dirty="0" smtClean="0"/>
              <a:t>单击此处编辑母版副标题样式</a:t>
            </a:r>
          </a:p>
        </p:txBody>
      </p:sp>
      <p:sp>
        <p:nvSpPr>
          <p:cNvPr id="49" name="Rectangle 54"/>
          <p:cNvSpPr>
            <a:spLocks noGrp="1" noChangeArrowheads="1"/>
          </p:cNvSpPr>
          <p:nvPr>
            <p:ph type="sldNum" sz="quarter" idx="10"/>
          </p:nvPr>
        </p:nvSpPr>
        <p:spPr/>
        <p:txBody>
          <a:bodyPr/>
          <a:lstStyle>
            <a:lvl1pPr>
              <a:defRPr smtClean="0"/>
            </a:lvl1pPr>
          </a:lstStyle>
          <a:p>
            <a:pPr>
              <a:defRPr/>
            </a:pPr>
            <a:fld id="{D4F73824-F5D3-42C0-8438-E0ACA61CFD0C}" type="slidenum">
              <a:rPr lang="en-US" altLang="zh-CN">
                <a:solidFill>
                  <a:srgbClr val="FFFFFF"/>
                </a:solidFill>
              </a:rPr>
              <a:pPr>
                <a:defRPr/>
              </a:pPr>
              <a:t>‹#›</a:t>
            </a:fld>
            <a:endParaRPr lang="en-US" altLang="zh-CN" dirty="0">
              <a:solidFill>
                <a:srgbClr val="FFFFFF"/>
              </a:solidFill>
            </a:endParaRPr>
          </a:p>
        </p:txBody>
      </p:sp>
      <p:sp>
        <p:nvSpPr>
          <p:cNvPr id="50" name="AutoShape 45" descr="0210010003"/>
          <p:cNvSpPr>
            <a:spLocks noChangeArrowheads="1"/>
          </p:cNvSpPr>
          <p:nvPr userDrawn="1"/>
        </p:nvSpPr>
        <p:spPr bwMode="auto">
          <a:xfrm>
            <a:off x="1403350" y="5805488"/>
            <a:ext cx="1444625" cy="981075"/>
          </a:xfrm>
          <a:prstGeom prst="roundRect">
            <a:avLst>
              <a:gd name="adj" fmla="val 16667"/>
            </a:avLst>
          </a:prstGeom>
          <a:blipFill dpi="0" rotWithShape="1">
            <a:blip r:embed="rId6"/>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51" name="AutoShape 47" descr="OOOPIC_vipvip_200809162038189711c8bf53c3eee478"/>
          <p:cNvSpPr>
            <a:spLocks noChangeArrowheads="1"/>
          </p:cNvSpPr>
          <p:nvPr userDrawn="1"/>
        </p:nvSpPr>
        <p:spPr bwMode="auto">
          <a:xfrm>
            <a:off x="2843213" y="5805488"/>
            <a:ext cx="1439862" cy="981075"/>
          </a:xfrm>
          <a:prstGeom prst="roundRect">
            <a:avLst>
              <a:gd name="adj" fmla="val 16667"/>
            </a:avLst>
          </a:prstGeom>
          <a:blipFill dpi="0" rotWithShape="1">
            <a:blip r:embed="rId7"/>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52" name="AutoShape 46" descr="0020020139"/>
          <p:cNvSpPr>
            <a:spLocks noChangeArrowheads="1"/>
          </p:cNvSpPr>
          <p:nvPr userDrawn="1"/>
        </p:nvSpPr>
        <p:spPr bwMode="auto">
          <a:xfrm>
            <a:off x="4284663" y="5805488"/>
            <a:ext cx="1403350" cy="981075"/>
          </a:xfrm>
          <a:prstGeom prst="roundRect">
            <a:avLst>
              <a:gd name="adj" fmla="val 16667"/>
            </a:avLst>
          </a:prstGeom>
          <a:blipFill dpi="0" rotWithShape="1">
            <a:blip r:embed="rId8"/>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Tree>
    <p:extLst>
      <p:ext uri="{BB962C8B-B14F-4D97-AF65-F5344CB8AC3E}">
        <p14:creationId xmlns:p14="http://schemas.microsoft.com/office/powerpoint/2010/main" val="385279202"/>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afterEffect">
                                  <p:stCondLst>
                                    <p:cond delay="0"/>
                                  </p:stCondLst>
                                  <p:childTnLst>
                                    <p:animClr clrSpc="hsl" dir="ccw">
                                      <p:cBhvr override="childStyle">
                                        <p:cTn id="6" dur="2000" fill="hold"/>
                                        <p:tgtEl>
                                          <p:spTgt spid="44"/>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02F4730C-02C3-418D-9BBC-DA6DB1DB1C54}" type="slidenum">
              <a:rPr lang="en-US" altLang="zh-CN"/>
              <a:pPr/>
              <a:t>‹#›</a:t>
            </a:fld>
            <a:endParaRPr lang="en-US" altLang="zh-CN"/>
          </a:p>
        </p:txBody>
      </p:sp>
    </p:spTree>
    <p:extLst>
      <p:ext uri="{BB962C8B-B14F-4D97-AF65-F5344CB8AC3E}">
        <p14:creationId xmlns:p14="http://schemas.microsoft.com/office/powerpoint/2010/main" val="1370879296"/>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heme" Target="../theme/theme1.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60"/>
          <p:cNvGrpSpPr>
            <a:grpSpLocks/>
          </p:cNvGrpSpPr>
          <p:nvPr/>
        </p:nvGrpSpPr>
        <p:grpSpPr bwMode="auto">
          <a:xfrm>
            <a:off x="323850" y="1196975"/>
            <a:ext cx="8496300" cy="4175125"/>
            <a:chOff x="204" y="754"/>
            <a:chExt cx="5352" cy="2630"/>
          </a:xfrm>
        </p:grpSpPr>
        <p:sp>
          <p:nvSpPr>
            <p:cNvPr id="1075" name="AutoShape 56" descr="OOOPIC_vipvip_20080918214459585784a2fb4d9263105"/>
            <p:cNvSpPr>
              <a:spLocks noChangeArrowheads="1"/>
            </p:cNvSpPr>
            <p:nvPr userDrawn="1"/>
          </p:nvSpPr>
          <p:spPr bwMode="auto">
            <a:xfrm>
              <a:off x="204" y="754"/>
              <a:ext cx="1678" cy="1587"/>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6" name="AutoShape 57" descr="OOOPIC_vipvip_20080918214459585784a2fb4d9263105"/>
            <p:cNvSpPr>
              <a:spLocks noChangeArrowheads="1"/>
            </p:cNvSpPr>
            <p:nvPr userDrawn="1"/>
          </p:nvSpPr>
          <p:spPr bwMode="auto">
            <a:xfrm>
              <a:off x="1610" y="1253"/>
              <a:ext cx="1134" cy="1044"/>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7" name="AutoShape 58" descr="OOOPIC_vipvip_20080918214459585784a2fb4d9263105"/>
            <p:cNvSpPr>
              <a:spLocks noChangeArrowheads="1"/>
            </p:cNvSpPr>
            <p:nvPr userDrawn="1"/>
          </p:nvSpPr>
          <p:spPr bwMode="auto">
            <a:xfrm>
              <a:off x="3016" y="2115"/>
              <a:ext cx="1678" cy="861"/>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8" name="AutoShape 59" descr="OOOPIC_vipvip_20080918214459585784a2fb4d9263105"/>
            <p:cNvSpPr>
              <a:spLocks noChangeArrowheads="1"/>
            </p:cNvSpPr>
            <p:nvPr userDrawn="1"/>
          </p:nvSpPr>
          <p:spPr bwMode="auto">
            <a:xfrm>
              <a:off x="4241" y="2750"/>
              <a:ext cx="1315" cy="634"/>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grpSp>
      <p:sp>
        <p:nvSpPr>
          <p:cNvPr id="1027" name="Line 2"/>
          <p:cNvSpPr>
            <a:spLocks noChangeShapeType="1"/>
          </p:cNvSpPr>
          <p:nvPr/>
        </p:nvSpPr>
        <p:spPr bwMode="auto">
          <a:xfrm>
            <a:off x="7812088" y="188913"/>
            <a:ext cx="0" cy="792162"/>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28" name="Rectangle 3"/>
          <p:cNvSpPr>
            <a:spLocks noGrp="1" noChangeArrowheads="1"/>
          </p:cNvSpPr>
          <p:nvPr>
            <p:ph type="title"/>
          </p:nvPr>
        </p:nvSpPr>
        <p:spPr bwMode="auto">
          <a:xfrm>
            <a:off x="827088" y="260350"/>
            <a:ext cx="6716712"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9" name="Rectangle 4"/>
          <p:cNvSpPr>
            <a:spLocks noGrp="1" noChangeArrowheads="1"/>
          </p:cNvSpPr>
          <p:nvPr>
            <p:ph type="body" idx="1"/>
          </p:nvPr>
        </p:nvSpPr>
        <p:spPr bwMode="auto">
          <a:xfrm>
            <a:off x="179388" y="1196975"/>
            <a:ext cx="8229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grpSp>
        <p:nvGrpSpPr>
          <p:cNvPr id="1030" name="Group 8"/>
          <p:cNvGrpSpPr>
            <a:grpSpLocks/>
          </p:cNvGrpSpPr>
          <p:nvPr/>
        </p:nvGrpSpPr>
        <p:grpSpPr bwMode="auto">
          <a:xfrm rot="-5400000">
            <a:off x="8284368" y="-67468"/>
            <a:ext cx="531813" cy="1187450"/>
            <a:chOff x="5136" y="960"/>
            <a:chExt cx="528" cy="864"/>
          </a:xfrm>
        </p:grpSpPr>
        <p:sp>
          <p:nvSpPr>
            <p:cNvPr id="1044"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5"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6"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7"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8"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9"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0"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1"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2"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3"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4"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5"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6"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7"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8"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9"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0"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1"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2"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3"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4"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5"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6"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7"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8"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9"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0"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1"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2"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3"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4"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grpSp>
      <p:sp>
        <p:nvSpPr>
          <p:cNvPr id="1031" name="AutoShape 44" descr="OOOPIC_vipvip_200809162034180ffb614fae8b91aa52"/>
          <p:cNvSpPr>
            <a:spLocks noChangeArrowheads="1"/>
          </p:cNvSpPr>
          <p:nvPr/>
        </p:nvSpPr>
        <p:spPr bwMode="auto">
          <a:xfrm>
            <a:off x="-36513" y="6021388"/>
            <a:ext cx="1439863" cy="765175"/>
          </a:xfrm>
          <a:prstGeom prst="roundRect">
            <a:avLst>
              <a:gd name="adj" fmla="val 16667"/>
            </a:avLst>
          </a:prstGeom>
          <a:blipFill dpi="0" rotWithShape="1">
            <a:blip r:embed="rId4"/>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32" name="AutoShape 45" descr="0210010003"/>
          <p:cNvSpPr>
            <a:spLocks noChangeArrowheads="1"/>
          </p:cNvSpPr>
          <p:nvPr/>
        </p:nvSpPr>
        <p:spPr bwMode="auto">
          <a:xfrm>
            <a:off x="1403350" y="6021388"/>
            <a:ext cx="1444625" cy="765175"/>
          </a:xfrm>
          <a:prstGeom prst="roundRect">
            <a:avLst>
              <a:gd name="adj" fmla="val 16667"/>
            </a:avLst>
          </a:prstGeom>
          <a:blipFill dpi="0" rotWithShape="1">
            <a:blip r:embed="rId5"/>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33" name="AutoShape 46" descr="0020020139"/>
          <p:cNvSpPr>
            <a:spLocks noChangeArrowheads="1"/>
          </p:cNvSpPr>
          <p:nvPr/>
        </p:nvSpPr>
        <p:spPr bwMode="auto">
          <a:xfrm>
            <a:off x="4284663" y="6021388"/>
            <a:ext cx="1403350" cy="765175"/>
          </a:xfrm>
          <a:prstGeom prst="roundRect">
            <a:avLst>
              <a:gd name="adj" fmla="val 16667"/>
            </a:avLst>
          </a:prstGeom>
          <a:blipFill dpi="0" rotWithShape="1">
            <a:blip r:embed="rId6"/>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34" name="AutoShape 47" descr="OOOPIC_vipvip_200809162038189711c8bf53c3eee478"/>
          <p:cNvSpPr>
            <a:spLocks noChangeArrowheads="1"/>
          </p:cNvSpPr>
          <p:nvPr/>
        </p:nvSpPr>
        <p:spPr bwMode="auto">
          <a:xfrm>
            <a:off x="2843213" y="6021388"/>
            <a:ext cx="1439862" cy="765175"/>
          </a:xfrm>
          <a:prstGeom prst="roundRect">
            <a:avLst>
              <a:gd name="adj" fmla="val 16667"/>
            </a:avLst>
          </a:prstGeom>
          <a:blipFill dpi="0" rotWithShape="1">
            <a:blip r:embed="rId7"/>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71728" name="Rectangle 48" descr="OOOPIC_vipvip_20080918214459585784a2fb4d9263105"/>
          <p:cNvSpPr>
            <a:spLocks noChangeArrowheads="1"/>
          </p:cNvSpPr>
          <p:nvPr/>
        </p:nvSpPr>
        <p:spPr bwMode="auto">
          <a:xfrm>
            <a:off x="5651500" y="6021388"/>
            <a:ext cx="3492500" cy="765175"/>
          </a:xfrm>
          <a:prstGeom prst="rect">
            <a:avLst/>
          </a:prstGeom>
          <a:blipFill dpi="0" rotWithShape="1">
            <a:blip r:embed="rId8"/>
            <a:srcRect/>
            <a:stretch>
              <a:fillRect/>
            </a:stretch>
          </a:blipFill>
          <a:ln w="9525">
            <a:solidFill>
              <a:schemeClr val="bg2"/>
            </a:solidFill>
            <a:miter lim="800000"/>
            <a:headEnd/>
            <a:tailEnd/>
          </a:ln>
        </p:spPr>
        <p:txBody>
          <a:bodyPr/>
          <a:lstStyle/>
          <a:p>
            <a:pPr fontAlgn="base">
              <a:spcBef>
                <a:spcPct val="0"/>
              </a:spcBef>
              <a:spcAft>
                <a:spcPct val="0"/>
              </a:spcAft>
              <a:defRPr/>
            </a:pPr>
            <a:endParaRPr lang="en-US" altLang="zh-CN" sz="1400" dirty="0" smtClean="0">
              <a:solidFill>
                <a:srgbClr val="FFFFFF"/>
              </a:solidFill>
              <a:latin typeface="华文琥珀" pitchFamily="2" charset="-122"/>
              <a:ea typeface="华文琥珀" pitchFamily="2" charset="-122"/>
            </a:endParaRPr>
          </a:p>
          <a:p>
            <a:pPr fontAlgn="base">
              <a:spcBef>
                <a:spcPct val="0"/>
              </a:spcBef>
              <a:spcAft>
                <a:spcPct val="0"/>
              </a:spcAft>
              <a:defRPr/>
            </a:pPr>
            <a:endParaRPr lang="en-US" altLang="zh-CN" sz="1400" dirty="0" smtClean="0">
              <a:solidFill>
                <a:srgbClr val="FFFFFF"/>
              </a:solidFill>
              <a:latin typeface="华文琥珀" pitchFamily="2" charset="-122"/>
              <a:ea typeface="华文琥珀" pitchFamily="2" charset="-122"/>
            </a:endParaRPr>
          </a:p>
          <a:p>
            <a:pPr fontAlgn="base">
              <a:spcBef>
                <a:spcPct val="0"/>
              </a:spcBef>
              <a:spcAft>
                <a:spcPct val="0"/>
              </a:spcAft>
              <a:defRPr/>
            </a:pPr>
            <a:r>
              <a:rPr lang="zh-CN" altLang="en-US" sz="1400" dirty="0" smtClean="0">
                <a:solidFill>
                  <a:srgbClr val="FFFFFF"/>
                </a:solidFill>
                <a:latin typeface="华文琥珀" pitchFamily="2" charset="-122"/>
                <a:ea typeface="华文琥珀" pitchFamily="2" charset="-122"/>
              </a:rPr>
              <a:t>计算机基础</a:t>
            </a:r>
            <a:r>
              <a:rPr lang="zh-CN" altLang="en-US" sz="1400" dirty="0">
                <a:solidFill>
                  <a:srgbClr val="FFFFFF"/>
                </a:solidFill>
                <a:latin typeface="华文琥珀" pitchFamily="2" charset="-122"/>
                <a:ea typeface="华文琥珀" pitchFamily="2" charset="-122"/>
              </a:rPr>
              <a:t>与应用案例</a:t>
            </a:r>
            <a:r>
              <a:rPr lang="zh-CN" altLang="en-US" sz="1400" dirty="0" smtClean="0">
                <a:solidFill>
                  <a:srgbClr val="FFFFFF"/>
                </a:solidFill>
                <a:latin typeface="华文琥珀" pitchFamily="2" charset="-122"/>
                <a:ea typeface="华文琥珀" pitchFamily="2" charset="-122"/>
              </a:rPr>
              <a:t>教程讲稿 </a:t>
            </a:r>
            <a:endParaRPr lang="en-US" altLang="zh-CN" sz="1400" dirty="0">
              <a:solidFill>
                <a:srgbClr val="FFFFFF"/>
              </a:solidFill>
              <a:latin typeface="华文琥珀" pitchFamily="2" charset="-122"/>
              <a:ea typeface="华文琥珀" pitchFamily="2" charset="-122"/>
            </a:endParaRPr>
          </a:p>
        </p:txBody>
      </p:sp>
      <p:sp>
        <p:nvSpPr>
          <p:cNvPr id="1036" name="Line 49"/>
          <p:cNvSpPr>
            <a:spLocks noChangeShapeType="1"/>
          </p:cNvSpPr>
          <p:nvPr/>
        </p:nvSpPr>
        <p:spPr bwMode="auto">
          <a:xfrm>
            <a:off x="0" y="6021388"/>
            <a:ext cx="9144000"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37" name="Line 50"/>
          <p:cNvSpPr>
            <a:spLocks noChangeShapeType="1"/>
          </p:cNvSpPr>
          <p:nvPr/>
        </p:nvSpPr>
        <p:spPr bwMode="auto">
          <a:xfrm>
            <a:off x="0" y="6813550"/>
            <a:ext cx="9144000"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71687" name="Rectangle 7"/>
          <p:cNvSpPr>
            <a:spLocks noGrp="1" noChangeArrowheads="1"/>
          </p:cNvSpPr>
          <p:nvPr>
            <p:ph type="sldNum" sz="quarter" idx="4"/>
          </p:nvPr>
        </p:nvSpPr>
        <p:spPr bwMode="auto">
          <a:xfrm>
            <a:off x="8172450" y="6237288"/>
            <a:ext cx="97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400" b="0" smtClean="0">
                <a:solidFill>
                  <a:schemeClr val="bg1"/>
                </a:solidFill>
                <a:ea typeface="宋体" pitchFamily="2" charset="-122"/>
              </a:defRPr>
            </a:lvl1pPr>
          </a:lstStyle>
          <a:p>
            <a:pPr fontAlgn="base">
              <a:spcBef>
                <a:spcPct val="0"/>
              </a:spcBef>
              <a:spcAft>
                <a:spcPct val="0"/>
              </a:spcAft>
              <a:defRPr/>
            </a:pPr>
            <a:fld id="{2A50BA10-F719-4A74-89A0-BD4DE8028818}" type="slidenum">
              <a:rPr lang="en-US" altLang="zh-CN">
                <a:solidFill>
                  <a:srgbClr val="FFFFFF"/>
                </a:solidFill>
              </a:rPr>
              <a:pPr fontAlgn="base">
                <a:spcBef>
                  <a:spcPct val="0"/>
                </a:spcBef>
                <a:spcAft>
                  <a:spcPct val="0"/>
                </a:spcAft>
                <a:defRPr/>
              </a:pPr>
              <a:t>‹#›</a:t>
            </a:fld>
            <a:endParaRPr lang="en-US" altLang="zh-CN" dirty="0">
              <a:solidFill>
                <a:srgbClr val="FFFFFF"/>
              </a:solidFill>
            </a:endParaRPr>
          </a:p>
        </p:txBody>
      </p:sp>
      <p:sp>
        <p:nvSpPr>
          <p:cNvPr id="1039" name="Line 51"/>
          <p:cNvSpPr>
            <a:spLocks noChangeShapeType="1"/>
          </p:cNvSpPr>
          <p:nvPr/>
        </p:nvSpPr>
        <p:spPr bwMode="auto">
          <a:xfrm flipV="1">
            <a:off x="323850" y="908050"/>
            <a:ext cx="8820150"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40" name="Line 52"/>
          <p:cNvSpPr>
            <a:spLocks noChangeShapeType="1"/>
          </p:cNvSpPr>
          <p:nvPr/>
        </p:nvSpPr>
        <p:spPr bwMode="auto">
          <a:xfrm>
            <a:off x="7885113" y="0"/>
            <a:ext cx="0" cy="90805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41" name="Line 53"/>
          <p:cNvSpPr>
            <a:spLocks noChangeShapeType="1"/>
          </p:cNvSpPr>
          <p:nvPr/>
        </p:nvSpPr>
        <p:spPr bwMode="auto">
          <a:xfrm flipV="1">
            <a:off x="0" y="981075"/>
            <a:ext cx="8856663"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2" name="AutoShape 54" descr="b_49931_PSD_20090815095531"/>
          <p:cNvSpPr>
            <a:spLocks noChangeArrowheads="1"/>
          </p:cNvSpPr>
          <p:nvPr/>
        </p:nvSpPr>
        <p:spPr bwMode="auto">
          <a:xfrm>
            <a:off x="144463" y="144463"/>
            <a:ext cx="1042987" cy="763587"/>
          </a:xfrm>
          <a:prstGeom prst="roundRect">
            <a:avLst>
              <a:gd name="adj" fmla="val 16667"/>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3" name="AutoShape 55" descr="b_49931_PSD_20090815095531">
            <a:hlinkClick r:id="" action="ppaction://hlinkshowjump?jump=lastslide"/>
          </p:cNvPr>
          <p:cNvSpPr>
            <a:spLocks noChangeArrowheads="1"/>
          </p:cNvSpPr>
          <p:nvPr/>
        </p:nvSpPr>
        <p:spPr bwMode="auto">
          <a:xfrm>
            <a:off x="0" y="0"/>
            <a:ext cx="1042988" cy="763588"/>
          </a:xfrm>
          <a:prstGeom prst="roundRect">
            <a:avLst>
              <a:gd name="adj" fmla="val 16667"/>
            </a:avLst>
          </a:prstGeom>
          <a:blipFill dpi="0" rotWithShape="1">
            <a:blip r:embed="rId9"/>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afterEffect">
                                  <p:stCondLst>
                                    <p:cond delay="0"/>
                                  </p:stCondLst>
                                  <p:childTnLst>
                                    <p:animClr clrSpc="hsl" dir="ccw">
                                      <p:cBhvr override="childStyle">
                                        <p:cTn id="6" dur="2000" fill="hold"/>
                                        <p:tgtEl>
                                          <p:spTgt spid="71728"/>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8" grpId="0" animBg="1"/>
    </p:bldLst>
  </p:timing>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itchFamily="34" charset="0"/>
          <a:ea typeface="华文琥珀" pitchFamily="2" charset="-122"/>
        </a:defRPr>
      </a:lvl2pPr>
      <a:lvl3pPr algn="ctr" rtl="0" eaLnBrk="0" fontAlgn="base" hangingPunct="0">
        <a:spcBef>
          <a:spcPct val="0"/>
        </a:spcBef>
        <a:spcAft>
          <a:spcPct val="0"/>
        </a:spcAft>
        <a:defRPr sz="4000" b="1">
          <a:solidFill>
            <a:schemeClr val="tx2"/>
          </a:solidFill>
          <a:latin typeface="Arial" pitchFamily="34" charset="0"/>
          <a:ea typeface="华文琥珀" pitchFamily="2" charset="-122"/>
        </a:defRPr>
      </a:lvl3pPr>
      <a:lvl4pPr algn="ctr" rtl="0" eaLnBrk="0" fontAlgn="base" hangingPunct="0">
        <a:spcBef>
          <a:spcPct val="0"/>
        </a:spcBef>
        <a:spcAft>
          <a:spcPct val="0"/>
        </a:spcAft>
        <a:defRPr sz="4000" b="1">
          <a:solidFill>
            <a:schemeClr val="tx2"/>
          </a:solidFill>
          <a:latin typeface="Arial" pitchFamily="34" charset="0"/>
          <a:ea typeface="华文琥珀" pitchFamily="2" charset="-122"/>
        </a:defRPr>
      </a:lvl4pPr>
      <a:lvl5pPr algn="ctr" rtl="0" eaLnBrk="0" fontAlgn="base" hangingPunct="0">
        <a:spcBef>
          <a:spcPct val="0"/>
        </a:spcBef>
        <a:spcAft>
          <a:spcPct val="0"/>
        </a:spcAft>
        <a:defRPr sz="4000" b="1">
          <a:solidFill>
            <a:schemeClr val="tx2"/>
          </a:solidFill>
          <a:latin typeface="Arial" pitchFamily="34" charset="0"/>
          <a:ea typeface="华文琥珀" pitchFamily="2" charset="-122"/>
        </a:defRPr>
      </a:lvl5pPr>
      <a:lvl6pPr marL="457200" algn="ctr" rtl="0" fontAlgn="base">
        <a:spcBef>
          <a:spcPct val="0"/>
        </a:spcBef>
        <a:spcAft>
          <a:spcPct val="0"/>
        </a:spcAft>
        <a:defRPr sz="4000" b="1">
          <a:solidFill>
            <a:schemeClr val="tx2"/>
          </a:solidFill>
          <a:latin typeface="Arial" pitchFamily="34" charset="0"/>
          <a:ea typeface="华文琥珀" pitchFamily="2" charset="-122"/>
        </a:defRPr>
      </a:lvl6pPr>
      <a:lvl7pPr marL="914400" algn="ctr" rtl="0" fontAlgn="base">
        <a:spcBef>
          <a:spcPct val="0"/>
        </a:spcBef>
        <a:spcAft>
          <a:spcPct val="0"/>
        </a:spcAft>
        <a:defRPr sz="4000" b="1">
          <a:solidFill>
            <a:schemeClr val="tx2"/>
          </a:solidFill>
          <a:latin typeface="Arial" pitchFamily="34" charset="0"/>
          <a:ea typeface="华文琥珀" pitchFamily="2" charset="-122"/>
        </a:defRPr>
      </a:lvl7pPr>
      <a:lvl8pPr marL="1371600" algn="ctr" rtl="0" fontAlgn="base">
        <a:spcBef>
          <a:spcPct val="0"/>
        </a:spcBef>
        <a:spcAft>
          <a:spcPct val="0"/>
        </a:spcAft>
        <a:defRPr sz="4000" b="1">
          <a:solidFill>
            <a:schemeClr val="tx2"/>
          </a:solidFill>
          <a:latin typeface="Arial" pitchFamily="34" charset="0"/>
          <a:ea typeface="华文琥珀" pitchFamily="2" charset="-122"/>
        </a:defRPr>
      </a:lvl8pPr>
      <a:lvl9pPr marL="1828800" algn="ctr" rtl="0" fontAlgn="base">
        <a:spcBef>
          <a:spcPct val="0"/>
        </a:spcBef>
        <a:spcAft>
          <a:spcPct val="0"/>
        </a:spcAft>
        <a:defRPr sz="4000" b="1">
          <a:solidFill>
            <a:schemeClr val="tx2"/>
          </a:solidFill>
          <a:latin typeface="Arial" pitchFamily="34" charset="0"/>
          <a:ea typeface="华文琥珀" pitchFamily="2" charset="-122"/>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楷体_GB2312" pitchFamily="49" charset="-122"/>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楷体_GB2312" pitchFamily="49" charset="-122"/>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楷体_GB2312" pitchFamily="49" charset="-122"/>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slide" Target="slide21.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slide" Target="slide21.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slide" Target="slide21.xml"/><Relationship Id="rId4" Type="http://schemas.openxmlformats.org/officeDocument/2006/relationships/slide" Target="slide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slide" Target="slide17.xml"/><Relationship Id="rId4" Type="http://schemas.openxmlformats.org/officeDocument/2006/relationships/slide" Target="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slide" Target="slide55.xml"/><Relationship Id="rId4" Type="http://schemas.openxmlformats.org/officeDocument/2006/relationships/slide" Target="slide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slide" Target="slide55.xml"/><Relationship Id="rId4" Type="http://schemas.openxmlformats.org/officeDocument/2006/relationships/slide" Target="slide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slide" Target="slide55.xml"/><Relationship Id="rId4" Type="http://schemas.openxmlformats.org/officeDocument/2006/relationships/slide" Target="slide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slide" Target="slide55.xml"/><Relationship Id="rId4" Type="http://schemas.openxmlformats.org/officeDocument/2006/relationships/slide" Target="slide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slide" Target="slide21.xml"/><Relationship Id="rId4" Type="http://schemas.openxmlformats.org/officeDocument/2006/relationships/slide" Target="slid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4"/>
          <p:cNvSpPr>
            <a:spLocks noGrp="1" noChangeArrowheads="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460E3F40-DEB1-446C-9703-C3FA3D520E89}" type="slidenum">
              <a:rPr lang="en-US" altLang="zh-CN" b="0">
                <a:solidFill>
                  <a:srgbClr val="FFFFFF"/>
                </a:solidFill>
                <a:ea typeface="宋体" pitchFamily="2" charset="-122"/>
              </a:rPr>
              <a:pPr eaLnBrk="1" hangingPunct="1"/>
              <a:t>1</a:t>
            </a:fld>
            <a:endParaRPr lang="en-US" altLang="zh-CN" b="0" dirty="0">
              <a:solidFill>
                <a:srgbClr val="FFFFFF"/>
              </a:solidFill>
              <a:ea typeface="宋体" pitchFamily="2" charset="-122"/>
            </a:endParaRPr>
          </a:p>
        </p:txBody>
      </p:sp>
      <p:sp>
        <p:nvSpPr>
          <p:cNvPr id="3078" name="WordArt 6" descr="纸袋"/>
          <p:cNvSpPr>
            <a:spLocks noChangeArrowheads="1" noChangeShapeType="1" noTextEdit="1"/>
          </p:cNvSpPr>
          <p:nvPr/>
        </p:nvSpPr>
        <p:spPr bwMode="auto">
          <a:xfrm>
            <a:off x="3302959" y="1628800"/>
            <a:ext cx="5274386" cy="724691"/>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zh-CN" altLang="en-US" sz="3200" b="1" kern="10" dirty="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与</a:t>
            </a:r>
            <a:r>
              <a:rPr lang="zh-CN" altLang="en-US" sz="3200" b="1" kern="10" dirty="0" smtClean="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应用案例教程</a:t>
            </a:r>
            <a:endParaRPr lang="zh-CN" altLang="en-US" sz="3200" b="1" kern="10" dirty="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endParaRPr>
          </a:p>
        </p:txBody>
      </p:sp>
      <p:sp>
        <p:nvSpPr>
          <p:cNvPr id="2" name="矩形 1"/>
          <p:cNvSpPr/>
          <p:nvPr/>
        </p:nvSpPr>
        <p:spPr>
          <a:xfrm>
            <a:off x="3275856" y="404664"/>
            <a:ext cx="5256584" cy="110799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6600" b="1" kern="10" cap="none" spc="0" dirty="0">
                <a:ln w="11430"/>
                <a:blipFill>
                  <a:blip r:embed="rId2"/>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计算机基础</a:t>
            </a:r>
            <a:endParaRPr lang="zh-CN" altLang="en-US" sz="6600" b="1" cap="none" spc="0" dirty="0">
              <a:ln w="11430"/>
              <a:blipFill>
                <a:blip r:embed="rId2"/>
                <a:tile tx="0" ty="0" sx="100000" sy="100000" flip="none" algn="tl"/>
              </a:blipFill>
              <a:effectLst>
                <a:outerShdw blurRad="60007" dist="200025" dir="15000000" sy="30000" kx="-1800000" algn="bl" rotWithShape="0">
                  <a:prstClr val="black">
                    <a:alpha val="32000"/>
                  </a:prstClr>
                </a:outerShdw>
              </a:effectLst>
            </a:endParaRPr>
          </a:p>
        </p:txBody>
      </p:sp>
      <p:sp>
        <p:nvSpPr>
          <p:cNvPr id="4" name="矩形 3"/>
          <p:cNvSpPr/>
          <p:nvPr/>
        </p:nvSpPr>
        <p:spPr>
          <a:xfrm>
            <a:off x="2195736" y="2793994"/>
            <a:ext cx="4156244"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3200" b="1" kern="10"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琥珀"/>
                <a:ea typeface="华文琥珀"/>
              </a:rPr>
              <a:t>第一篇  基础理论篇</a:t>
            </a:r>
            <a:endParaRPr lang="zh-CN" alt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矩形 4"/>
          <p:cNvSpPr/>
          <p:nvPr/>
        </p:nvSpPr>
        <p:spPr>
          <a:xfrm>
            <a:off x="628557" y="3501008"/>
            <a:ext cx="687720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第</a:t>
            </a: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6</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章 计算机信息安全</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矩形 6">
            <a:hlinkClick r:id="rId3" action="ppaction://hlinksldjump"/>
          </p:cNvPr>
          <p:cNvSpPr/>
          <p:nvPr/>
        </p:nvSpPr>
        <p:spPr>
          <a:xfrm>
            <a:off x="1503239" y="4437112"/>
            <a:ext cx="503214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附：计算机网络</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78">
                                            <p:txEl>
                                              <p:pRg st="0" end="0"/>
                                            </p:txEl>
                                          </p:spTgt>
                                        </p:tgtEl>
                                        <p:attrNameLst>
                                          <p:attrName>style.visibility</p:attrName>
                                        </p:attrNameLst>
                                      </p:cBhvr>
                                      <p:to>
                                        <p:strVal val="visible"/>
                                      </p:to>
                                    </p:set>
                                    <p:animEffect transition="in" filter="wipe(left)">
                                      <p:cBhvr>
                                        <p:cTn id="11" dur="500"/>
                                        <p:tgtEl>
                                          <p:spTgt spid="3078">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lt">
                                    <p:tmPct val="0"/>
                                  </p:iterate>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34" presetClass="emph" presetSubtype="0" repeatCount="5000" fill="hold" grpId="1" nodeType="afterEffect">
                                  <p:stCondLst>
                                    <p:cond delay="0"/>
                                  </p:stCondLst>
                                  <p:iterate type="lt">
                                    <p:tmPct val="10000"/>
                                  </p:iterate>
                                  <p:childTnLst>
                                    <p:animMotion origin="layout" path="M 0.0 0.0 L 0.0 -0.07213" pathEditMode="relative" ptsTypes="">
                                      <p:cBhvr>
                                        <p:cTn id="22" dur="1000" accel="50000" decel="50000" autoRev="1" fill="hold">
                                          <p:stCondLst>
                                            <p:cond delay="0"/>
                                          </p:stCondLst>
                                        </p:cTn>
                                        <p:tgtEl>
                                          <p:spTgt spid="5"/>
                                        </p:tgtEl>
                                        <p:attrNameLst>
                                          <p:attrName>ppt_x</p:attrName>
                                          <p:attrName>ppt_y</p:attrName>
                                        </p:attrNameLst>
                                      </p:cBhvr>
                                    </p:animMotion>
                                    <p:animRot by="1500000">
                                      <p:cBhvr>
                                        <p:cTn id="23" dur="500" fill="hold">
                                          <p:stCondLst>
                                            <p:cond delay="0"/>
                                          </p:stCondLst>
                                        </p:cTn>
                                        <p:tgtEl>
                                          <p:spTgt spid="5"/>
                                        </p:tgtEl>
                                        <p:attrNameLst>
                                          <p:attrName>r</p:attrName>
                                        </p:attrNameLst>
                                      </p:cBhvr>
                                    </p:animRot>
                                    <p:animRot by="-1500000">
                                      <p:cBhvr>
                                        <p:cTn id="24" dur="500" fill="hold">
                                          <p:stCondLst>
                                            <p:cond delay="500"/>
                                          </p:stCondLst>
                                        </p:cTn>
                                        <p:tgtEl>
                                          <p:spTgt spid="5"/>
                                        </p:tgtEl>
                                        <p:attrNameLst>
                                          <p:attrName>r</p:attrName>
                                        </p:attrNameLst>
                                      </p:cBhvr>
                                    </p:animRot>
                                    <p:animRot by="-1500000">
                                      <p:cBhvr>
                                        <p:cTn id="25" dur="500" fill="hold">
                                          <p:stCondLst>
                                            <p:cond delay="1000"/>
                                          </p:stCondLst>
                                        </p:cTn>
                                        <p:tgtEl>
                                          <p:spTgt spid="5"/>
                                        </p:tgtEl>
                                        <p:attrNameLst>
                                          <p:attrName>r</p:attrName>
                                        </p:attrNameLst>
                                      </p:cBhvr>
                                    </p:animRot>
                                    <p:animRot by="1500000">
                                      <p:cBhvr>
                                        <p:cTn id="26" dur="500" fill="hold">
                                          <p:stCondLst>
                                            <p:cond delay="1500"/>
                                          </p:stCondLst>
                                        </p:cTn>
                                        <p:tgtEl>
                                          <p:spTgt spid="5"/>
                                        </p:tgtEl>
                                        <p:attrNameLst>
                                          <p:attrName>r</p:attrName>
                                        </p:attrNameLst>
                                      </p:cBhvr>
                                    </p:animRot>
                                  </p:childTnLst>
                                </p:cTn>
                              </p:par>
                            </p:childTnLst>
                          </p:cTn>
                        </p:par>
                        <p:par>
                          <p:cTn id="27" fill="hold">
                            <p:stCondLst>
                              <p:cond delay="21000"/>
                            </p:stCondLst>
                            <p:childTnLst>
                              <p:par>
                                <p:cTn id="28" presetID="10" presetClass="entr" presetSubtype="0" fill="hold" grpId="0" nodeType="afterEffect">
                                  <p:stCondLst>
                                    <p:cond delay="0"/>
                                  </p:stCondLst>
                                  <p:iterate type="lt">
                                    <p:tmPct val="0"/>
                                  </p:iterate>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21500"/>
                            </p:stCondLst>
                            <p:childTnLst>
                              <p:par>
                                <p:cTn id="32" presetID="34" presetClass="emph" presetSubtype="0" repeatCount="5000" fill="hold" grpId="1" nodeType="afterEffect">
                                  <p:stCondLst>
                                    <p:cond delay="0"/>
                                  </p:stCondLst>
                                  <p:iterate type="lt">
                                    <p:tmPct val="10000"/>
                                  </p:iterate>
                                  <p:childTnLst>
                                    <p:animMotion origin="layout" path="M 0.0 0.0 L 0.0 -0.07213" pathEditMode="relative" ptsTypes="">
                                      <p:cBhvr>
                                        <p:cTn id="33" dur="1000" accel="50000" decel="50000" autoRev="1" fill="hold">
                                          <p:stCondLst>
                                            <p:cond delay="0"/>
                                          </p:stCondLst>
                                        </p:cTn>
                                        <p:tgtEl>
                                          <p:spTgt spid="7"/>
                                        </p:tgtEl>
                                        <p:attrNameLst>
                                          <p:attrName>ppt_x</p:attrName>
                                          <p:attrName>ppt_y</p:attrName>
                                        </p:attrNameLst>
                                      </p:cBhvr>
                                    </p:animMotion>
                                    <p:animRot by="1500000">
                                      <p:cBhvr>
                                        <p:cTn id="34" dur="500" fill="hold">
                                          <p:stCondLst>
                                            <p:cond delay="0"/>
                                          </p:stCondLst>
                                        </p:cTn>
                                        <p:tgtEl>
                                          <p:spTgt spid="7"/>
                                        </p:tgtEl>
                                        <p:attrNameLst>
                                          <p:attrName>r</p:attrName>
                                        </p:attrNameLst>
                                      </p:cBhvr>
                                    </p:animRot>
                                    <p:animRot by="-1500000">
                                      <p:cBhvr>
                                        <p:cTn id="35" dur="500" fill="hold">
                                          <p:stCondLst>
                                            <p:cond delay="500"/>
                                          </p:stCondLst>
                                        </p:cTn>
                                        <p:tgtEl>
                                          <p:spTgt spid="7"/>
                                        </p:tgtEl>
                                        <p:attrNameLst>
                                          <p:attrName>r</p:attrName>
                                        </p:attrNameLst>
                                      </p:cBhvr>
                                    </p:animRot>
                                    <p:animRot by="-1500000">
                                      <p:cBhvr>
                                        <p:cTn id="36" dur="500" fill="hold">
                                          <p:stCondLst>
                                            <p:cond delay="1000"/>
                                          </p:stCondLst>
                                        </p:cTn>
                                        <p:tgtEl>
                                          <p:spTgt spid="7"/>
                                        </p:tgtEl>
                                        <p:attrNameLst>
                                          <p:attrName>r</p:attrName>
                                        </p:attrNameLst>
                                      </p:cBhvr>
                                    </p:animRot>
                                    <p:animRot by="1500000">
                                      <p:cBhvr>
                                        <p:cTn id="37" dur="500" fill="hold">
                                          <p:stCondLst>
                                            <p:cond delay="15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a:xfrm>
            <a:off x="1116013" y="260350"/>
            <a:ext cx="6716712" cy="642938"/>
          </a:xfrm>
        </p:spPr>
        <p:txBody>
          <a:bodyPr/>
          <a:lstStyle/>
          <a:p>
            <a:r>
              <a:rPr lang="zh-CN" altLang="en-US" b="0" dirty="0" smtClean="0">
                <a:effectLst>
                  <a:outerShdw blurRad="38100" dist="38100" dir="2700000" algn="tl">
                    <a:srgbClr val="C0C0C0"/>
                  </a:outerShdw>
                </a:effectLst>
              </a:rPr>
              <a:t>计算机信息保密措施</a:t>
            </a:r>
            <a:endParaRPr lang="zh-CN" altLang="en-US" b="0" dirty="0">
              <a:effectLst>
                <a:outerShdw blurRad="38100" dist="38100" dir="2700000" algn="tl">
                  <a:srgbClr val="C0C0C0"/>
                </a:outerShdw>
              </a:effectLst>
            </a:endParaRPr>
          </a:p>
        </p:txBody>
      </p:sp>
      <p:sp>
        <p:nvSpPr>
          <p:cNvPr id="661507" name="Rectangle 3"/>
          <p:cNvSpPr>
            <a:spLocks noChangeArrowheads="1"/>
          </p:cNvSpPr>
          <p:nvPr/>
        </p:nvSpPr>
        <p:spPr bwMode="auto">
          <a:xfrm>
            <a:off x="35814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661508" name="Rectangle 4"/>
          <p:cNvSpPr>
            <a:spLocks noGrp="1" noChangeArrowheads="1"/>
          </p:cNvSpPr>
          <p:nvPr>
            <p:ph type="body" idx="1"/>
          </p:nvPr>
        </p:nvSpPr>
        <p:spPr>
          <a:xfrm>
            <a:off x="250825" y="1196974"/>
            <a:ext cx="8382000" cy="5040337"/>
          </a:xfrm>
        </p:spPr>
        <p:txBody>
          <a:bodyPr/>
          <a:lstStyle/>
          <a:p>
            <a:pPr lvl="0">
              <a:lnSpc>
                <a:spcPct val="90000"/>
              </a:lnSpc>
              <a:spcBef>
                <a:spcPts val="0"/>
              </a:spcBef>
            </a:pPr>
            <a:r>
              <a:rPr lang="zh-CN" altLang="en-US" sz="2500" b="1" dirty="0" smtClean="0">
                <a:latin typeface="宋体" pitchFamily="2" charset="-122"/>
              </a:rPr>
              <a:t>实体</a:t>
            </a:r>
            <a:r>
              <a:rPr lang="zh-CN" altLang="en-US" sz="2500" b="1" dirty="0">
                <a:latin typeface="宋体" pitchFamily="2" charset="-122"/>
              </a:rPr>
              <a:t>安全</a:t>
            </a:r>
          </a:p>
          <a:p>
            <a:pPr lvl="1">
              <a:lnSpc>
                <a:spcPct val="90000"/>
              </a:lnSpc>
              <a:spcBef>
                <a:spcPts val="0"/>
              </a:spcBef>
            </a:pPr>
            <a:r>
              <a:rPr lang="zh-CN" altLang="en-US" sz="2400" b="1" dirty="0">
                <a:latin typeface="宋体" pitchFamily="2" charset="-122"/>
              </a:rPr>
              <a:t>环境安全 机房建设标准、大地线等知识教育</a:t>
            </a:r>
          </a:p>
          <a:p>
            <a:pPr lvl="1">
              <a:lnSpc>
                <a:spcPct val="90000"/>
              </a:lnSpc>
              <a:spcBef>
                <a:spcPts val="0"/>
              </a:spcBef>
            </a:pPr>
            <a:r>
              <a:rPr lang="zh-CN" altLang="en-US" sz="2400" b="1" dirty="0">
                <a:latin typeface="宋体" pitchFamily="2" charset="-122"/>
              </a:rPr>
              <a:t>设备完全 防毁</a:t>
            </a:r>
            <a:r>
              <a:rPr lang="en-US" altLang="zh-CN" sz="2400" b="1" dirty="0">
                <a:latin typeface="宋体" pitchFamily="2" charset="-122"/>
              </a:rPr>
              <a:t>(</a:t>
            </a:r>
            <a:r>
              <a:rPr lang="zh-CN" altLang="en-US" sz="2400" b="1" dirty="0">
                <a:latin typeface="宋体" pitchFamily="2" charset="-122"/>
              </a:rPr>
              <a:t>消防</a:t>
            </a:r>
            <a:r>
              <a:rPr lang="en-US" altLang="zh-CN" sz="2400" b="1" dirty="0">
                <a:latin typeface="宋体" pitchFamily="2" charset="-122"/>
              </a:rPr>
              <a:t>)</a:t>
            </a:r>
            <a:r>
              <a:rPr lang="zh-CN" altLang="en-US" sz="2400" b="1" dirty="0">
                <a:latin typeface="宋体" pitchFamily="2" charset="-122"/>
              </a:rPr>
              <a:t>、防盗、防止电磁幅射泄漏和干扰 </a:t>
            </a:r>
          </a:p>
          <a:p>
            <a:pPr lvl="1">
              <a:lnSpc>
                <a:spcPct val="90000"/>
              </a:lnSpc>
              <a:spcBef>
                <a:spcPts val="0"/>
              </a:spcBef>
            </a:pPr>
            <a:r>
              <a:rPr lang="zh-CN" altLang="en-US" sz="2400" b="1" dirty="0">
                <a:latin typeface="宋体" pitchFamily="2" charset="-122"/>
              </a:rPr>
              <a:t>媒体安全 防盗、防霉、防毁、安全删除和销毁等 </a:t>
            </a:r>
          </a:p>
          <a:p>
            <a:pPr lvl="0">
              <a:lnSpc>
                <a:spcPct val="90000"/>
              </a:lnSpc>
              <a:spcBef>
                <a:spcPts val="0"/>
              </a:spcBef>
            </a:pPr>
            <a:r>
              <a:rPr lang="zh-CN" altLang="en-US" sz="2500" b="1" dirty="0">
                <a:latin typeface="宋体" pitchFamily="2" charset="-122"/>
              </a:rPr>
              <a:t>运行安全技术</a:t>
            </a:r>
          </a:p>
          <a:p>
            <a:pPr lvl="1">
              <a:lnSpc>
                <a:spcPct val="90000"/>
              </a:lnSpc>
              <a:spcBef>
                <a:spcPts val="0"/>
              </a:spcBef>
            </a:pPr>
            <a:r>
              <a:rPr lang="zh-CN" altLang="en-US" sz="2400" b="1" dirty="0">
                <a:latin typeface="宋体" pitchFamily="2" charset="-122"/>
              </a:rPr>
              <a:t>重要的环节之一</a:t>
            </a:r>
          </a:p>
          <a:p>
            <a:pPr lvl="1">
              <a:lnSpc>
                <a:spcPct val="90000"/>
              </a:lnSpc>
              <a:spcBef>
                <a:spcPts val="0"/>
              </a:spcBef>
            </a:pPr>
            <a:r>
              <a:rPr lang="zh-CN" altLang="en-US" sz="2400" b="1" dirty="0">
                <a:latin typeface="宋体" pitchFamily="2" charset="-122"/>
              </a:rPr>
              <a:t>主要技术：风险分析、审计跟踪技术、应急技术和容错存储技术。 </a:t>
            </a:r>
          </a:p>
          <a:p>
            <a:pPr lvl="0">
              <a:lnSpc>
                <a:spcPct val="90000"/>
              </a:lnSpc>
              <a:spcBef>
                <a:spcPts val="0"/>
              </a:spcBef>
            </a:pPr>
            <a:r>
              <a:rPr lang="zh-CN" altLang="en-US" sz="2500" b="1" dirty="0">
                <a:latin typeface="宋体" pitchFamily="2" charset="-122"/>
              </a:rPr>
              <a:t>信息安全技术</a:t>
            </a:r>
          </a:p>
          <a:p>
            <a:pPr lvl="1">
              <a:lnSpc>
                <a:spcPct val="90000"/>
              </a:lnSpc>
              <a:spcBef>
                <a:spcPts val="0"/>
              </a:spcBef>
            </a:pPr>
            <a:r>
              <a:rPr lang="zh-CN" altLang="en-US" sz="2400" b="1" dirty="0">
                <a:latin typeface="宋体" pitchFamily="2" charset="-122"/>
              </a:rPr>
              <a:t>信息本身安全性的防护技术 </a:t>
            </a:r>
          </a:p>
          <a:p>
            <a:pPr lvl="1">
              <a:lnSpc>
                <a:spcPct val="90000"/>
              </a:lnSpc>
              <a:spcBef>
                <a:spcPts val="0"/>
              </a:spcBef>
            </a:pPr>
            <a:r>
              <a:rPr lang="zh-CN" altLang="en-US" sz="2400" b="1" dirty="0">
                <a:latin typeface="宋体" pitchFamily="2" charset="-122"/>
              </a:rPr>
              <a:t>加强操作系统的安全保护 、数据库的安全保护 、访问控制 、密码技术 </a:t>
            </a:r>
          </a:p>
        </p:txBody>
      </p:sp>
    </p:spTree>
    <p:extLst>
      <p:ext uri="{BB962C8B-B14F-4D97-AF65-F5344CB8AC3E}">
        <p14:creationId xmlns:p14="http://schemas.microsoft.com/office/powerpoint/2010/main" val="272517303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a:xfrm>
            <a:off x="1187450" y="260350"/>
            <a:ext cx="6716713" cy="642938"/>
          </a:xfrm>
        </p:spPr>
        <p:txBody>
          <a:bodyPr/>
          <a:lstStyle/>
          <a:p>
            <a:r>
              <a:rPr lang="zh-CN" altLang="en-US" b="0" dirty="0" smtClean="0">
                <a:effectLst>
                  <a:outerShdw blurRad="38100" dist="38100" dir="2700000" algn="tl">
                    <a:srgbClr val="C0C0C0"/>
                  </a:outerShdw>
                </a:effectLst>
              </a:rPr>
              <a:t>计算机信息</a:t>
            </a:r>
            <a:r>
              <a:rPr lang="zh-CN" altLang="en-US" b="0" dirty="0">
                <a:effectLst>
                  <a:outerShdw blurRad="38100" dist="38100" dir="2700000" algn="tl">
                    <a:srgbClr val="C0C0C0"/>
                  </a:outerShdw>
                </a:effectLst>
              </a:rPr>
              <a:t>保密措施</a:t>
            </a:r>
          </a:p>
        </p:txBody>
      </p:sp>
      <p:sp>
        <p:nvSpPr>
          <p:cNvPr id="662531" name="Rectangle 3"/>
          <p:cNvSpPr>
            <a:spLocks noChangeArrowheads="1"/>
          </p:cNvSpPr>
          <p:nvPr/>
        </p:nvSpPr>
        <p:spPr bwMode="auto">
          <a:xfrm>
            <a:off x="35814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662532" name="Rectangle 4"/>
          <p:cNvSpPr>
            <a:spLocks noGrp="1" noChangeArrowheads="1"/>
          </p:cNvSpPr>
          <p:nvPr>
            <p:ph type="body" idx="1"/>
          </p:nvPr>
        </p:nvSpPr>
        <p:spPr>
          <a:xfrm>
            <a:off x="250824" y="1125538"/>
            <a:ext cx="8641655" cy="4724400"/>
          </a:xfrm>
        </p:spPr>
        <p:txBody>
          <a:bodyPr/>
          <a:lstStyle/>
          <a:p>
            <a:pPr lvl="0"/>
            <a:r>
              <a:rPr lang="zh-CN" altLang="en-US" sz="2700" b="1" dirty="0" smtClean="0">
                <a:latin typeface="宋体" pitchFamily="2" charset="-122"/>
              </a:rPr>
              <a:t>网络</a:t>
            </a:r>
            <a:r>
              <a:rPr lang="zh-CN" altLang="en-US" sz="2700" b="1" dirty="0">
                <a:latin typeface="宋体" pitchFamily="2" charset="-122"/>
              </a:rPr>
              <a:t>安全技术在信息系统安全中是相当重要的方面。 </a:t>
            </a:r>
          </a:p>
          <a:p>
            <a:pPr lvl="0"/>
            <a:r>
              <a:rPr lang="zh-CN" altLang="en-US" sz="2700" b="1" dirty="0">
                <a:latin typeface="宋体" pitchFamily="2" charset="-122"/>
              </a:rPr>
              <a:t>五层次网络系统安全体系结构 </a:t>
            </a:r>
          </a:p>
        </p:txBody>
      </p:sp>
      <p:sp>
        <p:nvSpPr>
          <p:cNvPr id="662533" name="Rectangle 5"/>
          <p:cNvSpPr>
            <a:spLocks noChangeArrowheads="1"/>
          </p:cNvSpPr>
          <p:nvPr/>
        </p:nvSpPr>
        <p:spPr bwMode="auto">
          <a:xfrm>
            <a:off x="2576513"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pic>
        <p:nvPicPr>
          <p:cNvPr id="6625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76872"/>
            <a:ext cx="7992888" cy="273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3548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a:xfrm>
            <a:off x="1187450" y="0"/>
            <a:ext cx="6875463" cy="908050"/>
          </a:xfrm>
        </p:spPr>
        <p:txBody>
          <a:bodyPr/>
          <a:lstStyle/>
          <a:p>
            <a:r>
              <a:rPr lang="zh-CN" altLang="en-US" b="0" dirty="0" smtClean="0">
                <a:effectLst>
                  <a:outerShdw blurRad="38100" dist="38100" dir="2700000" algn="tl">
                    <a:srgbClr val="C0C0C0"/>
                  </a:outerShdw>
                </a:effectLst>
              </a:rPr>
              <a:t>计算机信息</a:t>
            </a:r>
            <a:r>
              <a:rPr lang="zh-CN" altLang="en-US" b="0" dirty="0">
                <a:effectLst>
                  <a:outerShdw blurRad="38100" dist="38100" dir="2700000" algn="tl">
                    <a:srgbClr val="C0C0C0"/>
                  </a:outerShdw>
                </a:effectLst>
              </a:rPr>
              <a:t>保密措施</a:t>
            </a:r>
          </a:p>
        </p:txBody>
      </p:sp>
      <p:sp>
        <p:nvSpPr>
          <p:cNvPr id="663555" name="Rectangle 3"/>
          <p:cNvSpPr>
            <a:spLocks noGrp="1" noChangeArrowheads="1"/>
          </p:cNvSpPr>
          <p:nvPr>
            <p:ph type="body" idx="1"/>
          </p:nvPr>
        </p:nvSpPr>
        <p:spPr>
          <a:xfrm>
            <a:off x="179388" y="1052513"/>
            <a:ext cx="8382000" cy="5029200"/>
          </a:xfrm>
        </p:spPr>
        <p:txBody>
          <a:bodyPr/>
          <a:lstStyle/>
          <a:p>
            <a:pPr lvl="0">
              <a:lnSpc>
                <a:spcPct val="90000"/>
              </a:lnSpc>
            </a:pPr>
            <a:r>
              <a:rPr lang="zh-CN" altLang="en-US" sz="2500" b="1" dirty="0">
                <a:latin typeface="宋体" pitchFamily="2" charset="-122"/>
              </a:rPr>
              <a:t>密码学 </a:t>
            </a:r>
          </a:p>
          <a:p>
            <a:pPr lvl="1">
              <a:lnSpc>
                <a:spcPct val="90000"/>
              </a:lnSpc>
            </a:pPr>
            <a:r>
              <a:rPr lang="zh-CN" altLang="en-US" b="1" dirty="0">
                <a:solidFill>
                  <a:srgbClr val="FF0000"/>
                </a:solidFill>
                <a:latin typeface="宋体" pitchFamily="2" charset="-122"/>
              </a:rPr>
              <a:t>保密密钥法</a:t>
            </a:r>
          </a:p>
          <a:p>
            <a:pPr lvl="2">
              <a:lnSpc>
                <a:spcPct val="90000"/>
              </a:lnSpc>
            </a:pPr>
            <a:r>
              <a:rPr lang="zh-CN" altLang="en-US" b="1" dirty="0">
                <a:latin typeface="宋体" pitchFamily="2" charset="-122"/>
              </a:rPr>
              <a:t>也叫</a:t>
            </a:r>
            <a:r>
              <a:rPr lang="zh-CN" altLang="en-US" b="1" dirty="0" smtClean="0">
                <a:latin typeface="宋体" pitchFamily="2" charset="-122"/>
              </a:rPr>
              <a:t>对称加密，</a:t>
            </a:r>
            <a:r>
              <a:rPr lang="zh-CN" altLang="en-US" b="1" dirty="0">
                <a:latin typeface="宋体" pitchFamily="2" charset="-122"/>
              </a:rPr>
              <a:t>这类加密方法在加密和解密时使用同一把密钥，这个密钥只有发信人和收信人知道 </a:t>
            </a:r>
          </a:p>
          <a:p>
            <a:pPr lvl="1">
              <a:lnSpc>
                <a:spcPct val="90000"/>
              </a:lnSpc>
            </a:pPr>
            <a:r>
              <a:rPr lang="zh-CN" altLang="en-US" b="1" dirty="0">
                <a:solidFill>
                  <a:srgbClr val="FF0000"/>
                </a:solidFill>
                <a:latin typeface="宋体" pitchFamily="2" charset="-122"/>
              </a:rPr>
              <a:t>公开密钥</a:t>
            </a:r>
            <a:r>
              <a:rPr lang="zh-CN" altLang="en-US" b="1" dirty="0" smtClean="0">
                <a:solidFill>
                  <a:srgbClr val="FF0000"/>
                </a:solidFill>
                <a:latin typeface="宋体" pitchFamily="2" charset="-122"/>
              </a:rPr>
              <a:t>法</a:t>
            </a:r>
            <a:endParaRPr lang="zh-CN" altLang="en-US" b="1" dirty="0">
              <a:solidFill>
                <a:srgbClr val="FF0000"/>
              </a:solidFill>
              <a:latin typeface="宋体" pitchFamily="2" charset="-122"/>
            </a:endParaRPr>
          </a:p>
          <a:p>
            <a:pPr lvl="2">
              <a:lnSpc>
                <a:spcPct val="90000"/>
              </a:lnSpc>
            </a:pPr>
            <a:r>
              <a:rPr lang="zh-CN" altLang="en-US" b="1" dirty="0">
                <a:latin typeface="宋体" pitchFamily="2" charset="-122"/>
              </a:rPr>
              <a:t>也称为不对称加密。这类加密方法需要用到两个密钥：一个私人密钥和一个公开密钥。</a:t>
            </a:r>
          </a:p>
          <a:p>
            <a:pPr lvl="3">
              <a:lnSpc>
                <a:spcPct val="90000"/>
              </a:lnSpc>
            </a:pPr>
            <a:r>
              <a:rPr lang="zh-CN" altLang="en-US" b="1" dirty="0">
                <a:latin typeface="宋体" pitchFamily="2" charset="-122"/>
              </a:rPr>
              <a:t>发：发信人先用收信人的公开密钥对数据进行加密，再把加密后的数据发送给收信人。</a:t>
            </a:r>
          </a:p>
          <a:p>
            <a:pPr lvl="3">
              <a:lnSpc>
                <a:spcPct val="90000"/>
              </a:lnSpc>
            </a:pPr>
            <a:r>
              <a:rPr lang="zh-CN" altLang="en-US" b="1" dirty="0">
                <a:latin typeface="宋体" pitchFamily="2" charset="-122"/>
              </a:rPr>
              <a:t>收：收信人在收到信件后要用自己的私人密钥对它进行解密。</a:t>
            </a:r>
          </a:p>
          <a:p>
            <a:pPr lvl="1">
              <a:lnSpc>
                <a:spcPct val="90000"/>
              </a:lnSpc>
            </a:pPr>
            <a:r>
              <a:rPr lang="zh-CN" altLang="en-US" b="1" dirty="0">
                <a:latin typeface="宋体" pitchFamily="2" charset="-122"/>
              </a:rPr>
              <a:t>“认证机构”（</a:t>
            </a:r>
            <a:r>
              <a:rPr lang="en-US" altLang="zh-CN" b="1" dirty="0">
                <a:latin typeface="宋体" pitchFamily="2" charset="-122"/>
              </a:rPr>
              <a:t>CA</a:t>
            </a:r>
            <a:r>
              <a:rPr lang="zh-CN" altLang="en-US" b="1" dirty="0">
                <a:latin typeface="宋体" pitchFamily="2" charset="-122"/>
              </a:rPr>
              <a:t>）  </a:t>
            </a:r>
          </a:p>
          <a:p>
            <a:pPr lvl="2">
              <a:lnSpc>
                <a:spcPct val="90000"/>
              </a:lnSpc>
            </a:pPr>
            <a:r>
              <a:rPr lang="zh-CN" altLang="en-US" b="1" dirty="0">
                <a:latin typeface="宋体" pitchFamily="2" charset="-122"/>
              </a:rPr>
              <a:t>确定密钥拥有者的身份并向收信人证明这一结论  </a:t>
            </a:r>
          </a:p>
        </p:txBody>
      </p:sp>
      <p:sp>
        <p:nvSpPr>
          <p:cNvPr id="663556" name="Rectangle 4"/>
          <p:cNvSpPr>
            <a:spLocks noChangeArrowheads="1"/>
          </p:cNvSpPr>
          <p:nvPr/>
        </p:nvSpPr>
        <p:spPr bwMode="auto">
          <a:xfrm>
            <a:off x="3552825"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Tree>
    <p:extLst>
      <p:ext uri="{BB962C8B-B14F-4D97-AF65-F5344CB8AC3E}">
        <p14:creationId xmlns:p14="http://schemas.microsoft.com/office/powerpoint/2010/main" val="8751181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a:xfrm>
            <a:off x="1116013" y="260350"/>
            <a:ext cx="6716712" cy="642938"/>
          </a:xfrm>
        </p:spPr>
        <p:txBody>
          <a:bodyPr/>
          <a:lstStyle/>
          <a:p>
            <a:r>
              <a:rPr lang="zh-CN" altLang="en-US" b="0" dirty="0" smtClean="0">
                <a:effectLst>
                  <a:outerShdw blurRad="38100" dist="38100" dir="2700000" algn="tl">
                    <a:srgbClr val="C0C0C0"/>
                  </a:outerShdw>
                </a:effectLst>
              </a:rPr>
              <a:t>计算机信息</a:t>
            </a:r>
            <a:r>
              <a:rPr lang="zh-CN" altLang="en-US" b="0" dirty="0">
                <a:effectLst>
                  <a:outerShdw blurRad="38100" dist="38100" dir="2700000" algn="tl">
                    <a:srgbClr val="C0C0C0"/>
                  </a:outerShdw>
                </a:effectLst>
              </a:rPr>
              <a:t>保密措施</a:t>
            </a:r>
          </a:p>
        </p:txBody>
      </p:sp>
      <p:sp>
        <p:nvSpPr>
          <p:cNvPr id="664579" name="Rectangle 3"/>
          <p:cNvSpPr>
            <a:spLocks noGrp="1" noChangeArrowheads="1"/>
          </p:cNvSpPr>
          <p:nvPr>
            <p:ph type="body" idx="1"/>
          </p:nvPr>
        </p:nvSpPr>
        <p:spPr>
          <a:xfrm>
            <a:off x="323528" y="1125538"/>
            <a:ext cx="8640960" cy="5181600"/>
          </a:xfrm>
        </p:spPr>
        <p:txBody>
          <a:bodyPr/>
          <a:lstStyle/>
          <a:p>
            <a:pPr lvl="0">
              <a:lnSpc>
                <a:spcPct val="90000"/>
              </a:lnSpc>
            </a:pPr>
            <a:r>
              <a:rPr lang="zh-CN" altLang="en-US" sz="2700" b="1" dirty="0">
                <a:latin typeface="宋体" pitchFamily="2" charset="-122"/>
              </a:rPr>
              <a:t>数字签名 </a:t>
            </a:r>
          </a:p>
          <a:p>
            <a:pPr lvl="1">
              <a:lnSpc>
                <a:spcPct val="90000"/>
              </a:lnSpc>
            </a:pPr>
            <a:r>
              <a:rPr lang="zh-CN" altLang="en-US" b="1" dirty="0">
                <a:latin typeface="Arial"/>
              </a:rPr>
              <a:t>“</a:t>
            </a:r>
            <a:r>
              <a:rPr lang="zh-CN" altLang="en-US" b="1" dirty="0">
                <a:latin typeface="宋体" pitchFamily="2" charset="-122"/>
              </a:rPr>
              <a:t>数字签名</a:t>
            </a:r>
            <a:r>
              <a:rPr lang="zh-CN" altLang="en-US" b="1" dirty="0">
                <a:latin typeface="Arial"/>
              </a:rPr>
              <a:t>”</a:t>
            </a:r>
            <a:r>
              <a:rPr lang="zh-CN" altLang="en-US" b="1" dirty="0">
                <a:latin typeface="宋体" pitchFamily="2" charset="-122"/>
              </a:rPr>
              <a:t>（</a:t>
            </a:r>
            <a:r>
              <a:rPr lang="en-US" altLang="zh-CN" b="1" dirty="0">
                <a:latin typeface="宋体" pitchFamily="2" charset="-122"/>
              </a:rPr>
              <a:t>digital signature</a:t>
            </a:r>
            <a:r>
              <a:rPr lang="zh-CN" altLang="en-US" b="1" dirty="0">
                <a:latin typeface="宋体" pitchFamily="2" charset="-122"/>
              </a:rPr>
              <a:t>，简称</a:t>
            </a:r>
            <a:r>
              <a:rPr lang="en-US" altLang="zh-CN" b="1" dirty="0">
                <a:latin typeface="宋体" pitchFamily="2" charset="-122"/>
              </a:rPr>
              <a:t>DS</a:t>
            </a:r>
            <a:r>
              <a:rPr lang="zh-CN" altLang="en-US" b="1" dirty="0">
                <a:latin typeface="宋体" pitchFamily="2" charset="-122"/>
              </a:rPr>
              <a:t>）</a:t>
            </a:r>
          </a:p>
          <a:p>
            <a:pPr lvl="2">
              <a:lnSpc>
                <a:spcPct val="90000"/>
              </a:lnSpc>
            </a:pPr>
            <a:r>
              <a:rPr lang="zh-CN" altLang="en-US" sz="2500" b="1" dirty="0">
                <a:latin typeface="宋体" pitchFamily="2" charset="-122"/>
              </a:rPr>
              <a:t>通过某种加密算法在一条地址消息的尾部添加一个字符串，而收件人可以根据这个字符串验明发件人身份的一种技术。 </a:t>
            </a:r>
          </a:p>
          <a:p>
            <a:pPr marL="342900" lvl="0" indent="-342900" algn="just">
              <a:lnSpc>
                <a:spcPct val="90000"/>
              </a:lnSpc>
            </a:pPr>
            <a:r>
              <a:rPr lang="zh-CN" altLang="en-US" sz="2700" b="1" dirty="0">
                <a:ea typeface="黑体" pitchFamily="2" charset="-122"/>
              </a:rPr>
              <a:t>防火墙技术</a:t>
            </a:r>
          </a:p>
          <a:p>
            <a:pPr lvl="1">
              <a:lnSpc>
                <a:spcPct val="90000"/>
              </a:lnSpc>
            </a:pPr>
            <a:r>
              <a:rPr lang="zh-CN" altLang="en-US" b="1" dirty="0">
                <a:latin typeface="Arial"/>
              </a:rPr>
              <a:t>黑客（</a:t>
            </a:r>
            <a:r>
              <a:rPr lang="en-US" altLang="zh-CN" b="1" dirty="0">
                <a:latin typeface="Arial"/>
              </a:rPr>
              <a:t>Hacker</a:t>
            </a:r>
            <a:r>
              <a:rPr lang="zh-CN" altLang="en-US" b="1" dirty="0">
                <a:latin typeface="Arial"/>
              </a:rPr>
              <a:t>）：</a:t>
            </a:r>
          </a:p>
          <a:p>
            <a:pPr lvl="2">
              <a:lnSpc>
                <a:spcPct val="90000"/>
              </a:lnSpc>
            </a:pPr>
            <a:r>
              <a:rPr lang="zh-CN" altLang="en-US" sz="2500" b="1" dirty="0">
                <a:latin typeface="宋体" pitchFamily="2" charset="-122"/>
              </a:rPr>
              <a:t>指通过网络未经授权侵入他人系统，截获或篡改计算机数据的电脑操作者 </a:t>
            </a:r>
          </a:p>
          <a:p>
            <a:pPr lvl="1">
              <a:lnSpc>
                <a:spcPct val="90000"/>
              </a:lnSpc>
            </a:pPr>
            <a:r>
              <a:rPr lang="zh-CN" altLang="en-US" b="1" dirty="0">
                <a:latin typeface="Arial"/>
              </a:rPr>
              <a:t>防火墙：指建立在内外网络边界上的过滤封锁机制。 </a:t>
            </a:r>
          </a:p>
        </p:txBody>
      </p:sp>
      <p:sp>
        <p:nvSpPr>
          <p:cNvPr id="664580" name="Rectangle 4"/>
          <p:cNvSpPr>
            <a:spLocks noChangeArrowheads="1"/>
          </p:cNvSpPr>
          <p:nvPr/>
        </p:nvSpPr>
        <p:spPr bwMode="auto">
          <a:xfrm>
            <a:off x="3552825"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Tree>
    <p:extLst>
      <p:ext uri="{BB962C8B-B14F-4D97-AF65-F5344CB8AC3E}">
        <p14:creationId xmlns:p14="http://schemas.microsoft.com/office/powerpoint/2010/main" val="41053864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a:xfrm>
            <a:off x="1116013" y="260350"/>
            <a:ext cx="6716712" cy="642938"/>
          </a:xfrm>
        </p:spPr>
        <p:txBody>
          <a:bodyPr/>
          <a:lstStyle/>
          <a:p>
            <a:r>
              <a:rPr lang="zh-CN" altLang="en-US" b="0" dirty="0" smtClean="0">
                <a:effectLst>
                  <a:outerShdw blurRad="38100" dist="38100" dir="2700000" algn="tl">
                    <a:srgbClr val="C0C0C0"/>
                  </a:outerShdw>
                </a:effectLst>
              </a:rPr>
              <a:t>计算机信息</a:t>
            </a:r>
            <a:r>
              <a:rPr lang="zh-CN" altLang="en-US" b="0" dirty="0">
                <a:effectLst>
                  <a:outerShdw blurRad="38100" dist="38100" dir="2700000" algn="tl">
                    <a:srgbClr val="C0C0C0"/>
                  </a:outerShdw>
                </a:effectLst>
              </a:rPr>
              <a:t>保密措施</a:t>
            </a:r>
          </a:p>
        </p:txBody>
      </p:sp>
      <p:sp>
        <p:nvSpPr>
          <p:cNvPr id="664579" name="Rectangle 3"/>
          <p:cNvSpPr>
            <a:spLocks noGrp="1" noChangeArrowheads="1"/>
          </p:cNvSpPr>
          <p:nvPr>
            <p:ph type="body" idx="1"/>
          </p:nvPr>
        </p:nvSpPr>
        <p:spPr>
          <a:xfrm>
            <a:off x="323528" y="1340768"/>
            <a:ext cx="8382000" cy="4392488"/>
          </a:xfrm>
        </p:spPr>
        <p:txBody>
          <a:bodyPr/>
          <a:lstStyle/>
          <a:p>
            <a:pPr marL="342900" lvl="1" indent="-342900" algn="just">
              <a:lnSpc>
                <a:spcPct val="90000"/>
              </a:lnSpc>
              <a:buClr>
                <a:schemeClr val="tx2"/>
              </a:buClr>
            </a:pPr>
            <a:r>
              <a:rPr lang="en-US" altLang="zh-CN" sz="2800" b="1" dirty="0">
                <a:latin typeface="宋体" pitchFamily="2" charset="-122"/>
                <a:ea typeface="+mn-ea"/>
                <a:cs typeface="+mn-cs"/>
              </a:rPr>
              <a:t>Web</a:t>
            </a:r>
            <a:r>
              <a:rPr lang="zh-CN" altLang="en-US" sz="2800" b="1" dirty="0">
                <a:latin typeface="宋体" pitchFamily="2" charset="-122"/>
                <a:ea typeface="+mn-ea"/>
                <a:cs typeface="+mn-cs"/>
              </a:rPr>
              <a:t>网中的安全技术 </a:t>
            </a:r>
          </a:p>
          <a:p>
            <a:pPr lvl="1" algn="just">
              <a:lnSpc>
                <a:spcPct val="90000"/>
              </a:lnSpc>
            </a:pPr>
            <a:r>
              <a:rPr lang="zh-CN" altLang="en-US" sz="2300" dirty="0">
                <a:latin typeface="宋体" pitchFamily="2" charset="-122"/>
              </a:rPr>
              <a:t>安全套接字层（</a:t>
            </a:r>
            <a:r>
              <a:rPr lang="en-US" altLang="zh-CN" sz="2300" dirty="0">
                <a:latin typeface="宋体" pitchFamily="2" charset="-122"/>
              </a:rPr>
              <a:t>Secure Socket Layer</a:t>
            </a:r>
            <a:r>
              <a:rPr lang="zh-CN" altLang="en-US" sz="2300" dirty="0">
                <a:latin typeface="宋体" pitchFamily="2" charset="-122"/>
              </a:rPr>
              <a:t>，简记</a:t>
            </a:r>
            <a:r>
              <a:rPr lang="en-US" altLang="zh-CN" sz="2300" dirty="0">
                <a:latin typeface="宋体" pitchFamily="2" charset="-122"/>
              </a:rPr>
              <a:t>SSL</a:t>
            </a:r>
            <a:r>
              <a:rPr lang="zh-CN" altLang="en-US" sz="2300" dirty="0">
                <a:latin typeface="宋体" pitchFamily="2" charset="-122"/>
              </a:rPr>
              <a:t>）</a:t>
            </a:r>
          </a:p>
          <a:p>
            <a:pPr lvl="1" algn="just"/>
            <a:r>
              <a:rPr lang="zh-CN" altLang="en-US" sz="2300" dirty="0">
                <a:latin typeface="宋体" pitchFamily="2" charset="-122"/>
              </a:rPr>
              <a:t>安全</a:t>
            </a:r>
            <a:r>
              <a:rPr lang="en-US" altLang="zh-CN" sz="2300" dirty="0">
                <a:latin typeface="宋体" pitchFamily="2" charset="-122"/>
              </a:rPr>
              <a:t>HTTP</a:t>
            </a:r>
            <a:r>
              <a:rPr lang="zh-CN" altLang="en-US" sz="2300" dirty="0">
                <a:latin typeface="宋体" pitchFamily="2" charset="-122"/>
              </a:rPr>
              <a:t>（</a:t>
            </a:r>
            <a:r>
              <a:rPr lang="en-US" altLang="zh-CN" sz="2300" dirty="0">
                <a:latin typeface="宋体" pitchFamily="2" charset="-122"/>
              </a:rPr>
              <a:t>SHTTP</a:t>
            </a:r>
            <a:r>
              <a:rPr lang="zh-CN" altLang="en-US" sz="2300" dirty="0">
                <a:latin typeface="宋体" pitchFamily="2" charset="-122"/>
              </a:rPr>
              <a:t>）协议。</a:t>
            </a:r>
            <a:r>
              <a:rPr lang="en-US" altLang="zh-CN" sz="2800" b="1" dirty="0">
                <a:latin typeface="宋体" pitchFamily="2" charset="-122"/>
              </a:rPr>
              <a:t>	</a:t>
            </a:r>
            <a:endParaRPr lang="en-US" altLang="zh-CN" sz="2800" b="1" dirty="0" smtClean="0">
              <a:latin typeface="宋体" pitchFamily="2" charset="-122"/>
            </a:endParaRPr>
          </a:p>
          <a:p>
            <a:pPr algn="just"/>
            <a:r>
              <a:rPr lang="zh-CN" altLang="en-US" sz="2800" b="1" dirty="0" smtClean="0">
                <a:latin typeface="宋体" pitchFamily="2" charset="-122"/>
              </a:rPr>
              <a:t>虚拟</a:t>
            </a:r>
            <a:r>
              <a:rPr lang="zh-CN" altLang="en-US" sz="2800" b="1" dirty="0">
                <a:latin typeface="宋体" pitchFamily="2" charset="-122"/>
              </a:rPr>
              <a:t>专用网（</a:t>
            </a:r>
            <a:r>
              <a:rPr lang="en-US" altLang="zh-CN" sz="2800" b="1" dirty="0"/>
              <a:t>VPN</a:t>
            </a:r>
            <a:r>
              <a:rPr lang="zh-CN" altLang="en-US" sz="2800" b="1" dirty="0">
                <a:latin typeface="宋体" pitchFamily="2" charset="-122"/>
              </a:rPr>
              <a:t>）</a:t>
            </a:r>
            <a:r>
              <a:rPr lang="zh-CN" altLang="en-US" sz="2700" dirty="0">
                <a:ea typeface="黑体" pitchFamily="2" charset="-122"/>
              </a:rPr>
              <a:t> </a:t>
            </a:r>
          </a:p>
          <a:p>
            <a:pPr lvl="1" algn="just"/>
            <a:r>
              <a:rPr lang="zh-CN" altLang="en-US" sz="2300" dirty="0">
                <a:latin typeface="宋体" pitchFamily="2" charset="-122"/>
              </a:rPr>
              <a:t>将物理分布在不同地点的网络通过公用骨干网，尤其是</a:t>
            </a:r>
            <a:r>
              <a:rPr lang="en-US" altLang="zh-CN" sz="2300" dirty="0"/>
              <a:t>Internet</a:t>
            </a:r>
            <a:r>
              <a:rPr lang="zh-CN" altLang="en-US" sz="2300" dirty="0">
                <a:latin typeface="宋体" pitchFamily="2" charset="-122"/>
              </a:rPr>
              <a:t>联接而成的逻辑上的虚拟子网。</a:t>
            </a:r>
          </a:p>
          <a:p>
            <a:pPr lvl="1" algn="just"/>
            <a:r>
              <a:rPr lang="zh-CN" altLang="en-US" sz="2300" dirty="0">
                <a:latin typeface="宋体" pitchFamily="2" charset="-122"/>
              </a:rPr>
              <a:t>为了保障信息的安全，</a:t>
            </a:r>
            <a:r>
              <a:rPr lang="en-US" altLang="zh-CN" sz="2300" dirty="0"/>
              <a:t>VPN</a:t>
            </a:r>
            <a:r>
              <a:rPr lang="zh-CN" altLang="en-US" sz="2300" dirty="0">
                <a:latin typeface="宋体" pitchFamily="2" charset="-122"/>
              </a:rPr>
              <a:t>技术采用了鉴别、访问控制、保密性、完整性等措施，以防信息被泄露、篡改和复制。</a:t>
            </a:r>
            <a:r>
              <a:rPr lang="zh-CN" altLang="en-US" sz="2300" dirty="0">
                <a:ea typeface="黑体" pitchFamily="2" charset="-122"/>
              </a:rPr>
              <a:t> </a:t>
            </a:r>
            <a:endParaRPr lang="zh-CN" altLang="en-US" sz="2300" b="1" dirty="0">
              <a:latin typeface="宋体" pitchFamily="2" charset="-122"/>
            </a:endParaRPr>
          </a:p>
          <a:p>
            <a:pPr lvl="2" algn="just">
              <a:lnSpc>
                <a:spcPct val="90000"/>
              </a:lnSpc>
              <a:buFont typeface="Wingdings" pitchFamily="2" charset="2"/>
              <a:buNone/>
            </a:pPr>
            <a:endParaRPr lang="zh-CN" altLang="en-US" sz="2100" b="1" dirty="0">
              <a:ea typeface="黑体" pitchFamily="2" charset="-122"/>
            </a:endParaRPr>
          </a:p>
        </p:txBody>
      </p:sp>
      <p:sp>
        <p:nvSpPr>
          <p:cNvPr id="664580" name="Rectangle 4"/>
          <p:cNvSpPr>
            <a:spLocks noChangeArrowheads="1"/>
          </p:cNvSpPr>
          <p:nvPr/>
        </p:nvSpPr>
        <p:spPr bwMode="auto">
          <a:xfrm>
            <a:off x="3552825"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Tree>
    <p:extLst>
      <p:ext uri="{BB962C8B-B14F-4D97-AF65-F5344CB8AC3E}">
        <p14:creationId xmlns:p14="http://schemas.microsoft.com/office/powerpoint/2010/main" val="20256377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subTitle" idx="1"/>
          </p:nvPr>
        </p:nvSpPr>
        <p:spPr>
          <a:xfrm>
            <a:off x="468313" y="2780928"/>
            <a:ext cx="6480175" cy="2952327"/>
          </a:xfrm>
        </p:spPr>
        <p:txBody>
          <a:bodyPr/>
          <a:lstStyle/>
          <a:p>
            <a:pPr algn="l">
              <a:spcBef>
                <a:spcPts val="0"/>
              </a:spcBef>
              <a:buFont typeface="Wingdings" pitchFamily="2" charset="2"/>
              <a:buChar char="l"/>
            </a:pPr>
            <a:r>
              <a:rPr lang="zh-CN" altLang="en-US" b="1" dirty="0" smtClean="0">
                <a:hlinkClick r:id="rId2" action="ppaction://hlinksldjump"/>
              </a:rPr>
              <a:t>计算机信息安全概述</a:t>
            </a:r>
            <a:endParaRPr lang="en-US" altLang="zh-CN" b="1" dirty="0" smtClean="0"/>
          </a:p>
          <a:p>
            <a:pPr algn="l">
              <a:spcBef>
                <a:spcPts val="0"/>
              </a:spcBef>
              <a:buFont typeface="Wingdings" pitchFamily="2" charset="2"/>
              <a:buChar char="l"/>
            </a:pPr>
            <a:r>
              <a:rPr lang="zh-CN" altLang="en-US" b="1" dirty="0" smtClean="0">
                <a:hlinkClick r:id="rId3" action="ppaction://hlinksldjump"/>
              </a:rPr>
              <a:t>计算机信息保密措施</a:t>
            </a:r>
            <a:endParaRPr lang="zh-CN" altLang="en-US" b="1" dirty="0"/>
          </a:p>
          <a:p>
            <a:pPr algn="l">
              <a:spcBef>
                <a:spcPts val="0"/>
              </a:spcBef>
              <a:buFont typeface="Wingdings" pitchFamily="2" charset="2"/>
              <a:buChar char="l"/>
            </a:pPr>
            <a:r>
              <a:rPr lang="zh-CN" altLang="en-US" b="1" dirty="0">
                <a:solidFill>
                  <a:schemeClr val="accent6">
                    <a:lumMod val="60000"/>
                    <a:lumOff val="40000"/>
                  </a:schemeClr>
                </a:solidFill>
              </a:rPr>
              <a:t>计算机病毒与</a:t>
            </a:r>
            <a:r>
              <a:rPr lang="zh-CN" altLang="en-US" b="1" dirty="0" smtClean="0">
                <a:solidFill>
                  <a:schemeClr val="accent6">
                    <a:lumMod val="60000"/>
                    <a:lumOff val="40000"/>
                  </a:schemeClr>
                </a:solidFill>
              </a:rPr>
              <a:t>防治</a:t>
            </a:r>
            <a:endParaRPr lang="en-US" altLang="zh-CN" b="1" dirty="0" smtClean="0">
              <a:solidFill>
                <a:schemeClr val="accent6">
                  <a:lumMod val="60000"/>
                  <a:lumOff val="40000"/>
                </a:schemeClr>
              </a:solidFill>
            </a:endParaRPr>
          </a:p>
          <a:p>
            <a:pPr algn="l">
              <a:spcBef>
                <a:spcPts val="0"/>
              </a:spcBef>
              <a:buFont typeface="Wingdings" pitchFamily="2" charset="2"/>
              <a:buChar char="l"/>
            </a:pPr>
            <a:r>
              <a:rPr lang="zh-CN" altLang="en-US" b="1" dirty="0" smtClean="0">
                <a:hlinkClick r:id="rId4" action="ppaction://hlinksldjump"/>
              </a:rPr>
              <a:t>计算机犯罪</a:t>
            </a:r>
            <a:endParaRPr lang="zh-CN" altLang="en-US" b="1" dirty="0"/>
          </a:p>
          <a:p>
            <a:pPr algn="l">
              <a:spcBef>
                <a:spcPts val="0"/>
              </a:spcBef>
              <a:buFont typeface="Wingdings" pitchFamily="2" charset="2"/>
              <a:buChar char="l"/>
            </a:pPr>
            <a:r>
              <a:rPr lang="zh-CN" altLang="en-US" b="1" dirty="0">
                <a:hlinkClick r:id="rId5" action="ppaction://hlinksldjump"/>
              </a:rPr>
              <a:t>软件的知识产权保护</a:t>
            </a:r>
            <a:endParaRPr lang="zh-CN" altLang="en-US" b="1" dirty="0"/>
          </a:p>
        </p:txBody>
      </p:sp>
      <p:sp>
        <p:nvSpPr>
          <p:cNvPr id="686083" name="Text Box 3" descr="OOOPIC_vipvip_20080918214459585784a2fb4d9263105"/>
          <p:cNvSpPr txBox="1">
            <a:spLocks noChangeArrowheads="1"/>
          </p:cNvSpPr>
          <p:nvPr/>
        </p:nvSpPr>
        <p:spPr bwMode="auto">
          <a:xfrm>
            <a:off x="2987824" y="548680"/>
            <a:ext cx="6659562" cy="1785104"/>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6"/>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4400" b="0" dirty="0" smtClean="0">
                <a:solidFill>
                  <a:schemeClr val="tx2"/>
                </a:solidFill>
                <a:effectLst>
                  <a:outerShdw blurRad="38100" dist="38100" dir="2700000" algn="tl">
                    <a:srgbClr val="C0C0C0"/>
                  </a:outerShdw>
                </a:effectLst>
                <a:latin typeface="华文琥珀" pitchFamily="2" charset="-122"/>
                <a:ea typeface="华文琥珀" pitchFamily="2" charset="-122"/>
              </a:rPr>
              <a:t>第</a:t>
            </a:r>
            <a:r>
              <a:rPr lang="en-US" altLang="zh-CN" sz="4400" b="0" dirty="0" smtClean="0">
                <a:solidFill>
                  <a:schemeClr val="tx2"/>
                </a:solidFill>
                <a:effectLst>
                  <a:outerShdw blurRad="38100" dist="38100" dir="2700000" algn="tl">
                    <a:srgbClr val="C0C0C0"/>
                  </a:outerShdw>
                </a:effectLst>
                <a:latin typeface="华文琥珀" pitchFamily="2" charset="-122"/>
                <a:ea typeface="华文琥珀" pitchFamily="2" charset="-122"/>
              </a:rPr>
              <a:t>6</a:t>
            </a:r>
            <a:r>
              <a:rPr lang="zh-CN" altLang="en-US" sz="4400" b="0" dirty="0" smtClean="0">
                <a:solidFill>
                  <a:schemeClr val="tx2"/>
                </a:solidFill>
                <a:effectLst>
                  <a:outerShdw blurRad="38100" dist="38100" dir="2700000" algn="tl">
                    <a:srgbClr val="C0C0C0"/>
                  </a:outerShdw>
                </a:effectLst>
                <a:latin typeface="华文琥珀" pitchFamily="2" charset="-122"/>
                <a:ea typeface="华文琥珀" pitchFamily="2" charset="-122"/>
              </a:rPr>
              <a:t>章 </a:t>
            </a:r>
            <a:endParaRPr lang="en-US" altLang="zh-CN" sz="4400" b="0" dirty="0" smtClean="0">
              <a:solidFill>
                <a:schemeClr val="tx2"/>
              </a:solidFill>
              <a:effectLst>
                <a:outerShdw blurRad="38100" dist="38100" dir="2700000" algn="tl">
                  <a:srgbClr val="C0C0C0"/>
                </a:outerShdw>
              </a:effectLst>
              <a:latin typeface="华文琥珀" pitchFamily="2" charset="-122"/>
              <a:ea typeface="华文琥珀" pitchFamily="2" charset="-122"/>
            </a:endParaRPr>
          </a:p>
          <a:p>
            <a:pPr>
              <a:spcBef>
                <a:spcPct val="50000"/>
              </a:spcBef>
            </a:pPr>
            <a:r>
              <a:rPr lang="zh-CN" altLang="en-US" sz="4400" b="0" dirty="0" smtClean="0">
                <a:solidFill>
                  <a:schemeClr val="tx2"/>
                </a:solidFill>
                <a:effectLst>
                  <a:outerShdw blurRad="38100" dist="38100" dir="2700000" algn="tl">
                    <a:srgbClr val="C0C0C0"/>
                  </a:outerShdw>
                </a:effectLst>
                <a:latin typeface="华文琥珀" pitchFamily="2" charset="-122"/>
                <a:ea typeface="华文琥珀" pitchFamily="2" charset="-122"/>
              </a:rPr>
              <a:t>计算机信息安全</a:t>
            </a:r>
            <a:endParaRPr lang="zh-CN" altLang="en-US" sz="4400" b="0" dirty="0">
              <a:solidFill>
                <a:schemeClr val="tx2"/>
              </a:solidFill>
              <a:effectLst>
                <a:outerShdw blurRad="38100" dist="38100" dir="2700000" algn="tl">
                  <a:srgbClr val="C0C0C0"/>
                </a:outerShdw>
              </a:effectLst>
              <a:latin typeface="华文琥珀" pitchFamily="2" charset="-122"/>
              <a:ea typeface="华文琥珀" pitchFamily="2" charset="-122"/>
            </a:endParaRPr>
          </a:p>
        </p:txBody>
      </p:sp>
    </p:spTree>
    <p:extLst>
      <p:ext uri="{BB962C8B-B14F-4D97-AF65-F5344CB8AC3E}">
        <p14:creationId xmlns:p14="http://schemas.microsoft.com/office/powerpoint/2010/main" val="1306283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86082">
                                            <p:txEl>
                                              <p:pRg st="2" end="2"/>
                                            </p:txEl>
                                          </p:spTgt>
                                        </p:tgtEl>
                                        <p:attrNameLst>
                                          <p:attrName>ppt_x</p:attrName>
                                          <p:attrName>ppt_y</p:attrName>
                                        </p:attrNameLst>
                                      </p:cBhvr>
                                    </p:animMotion>
                                    <p:animRot by="1500000">
                                      <p:cBhvr>
                                        <p:cTn id="7" dur="125" fill="hold">
                                          <p:stCondLst>
                                            <p:cond delay="0"/>
                                          </p:stCondLst>
                                        </p:cTn>
                                        <p:tgtEl>
                                          <p:spTgt spid="686082">
                                            <p:txEl>
                                              <p:pRg st="2" end="2"/>
                                            </p:txEl>
                                          </p:spTgt>
                                        </p:tgtEl>
                                        <p:attrNameLst>
                                          <p:attrName>r</p:attrName>
                                        </p:attrNameLst>
                                      </p:cBhvr>
                                    </p:animRot>
                                    <p:animRot by="-1500000">
                                      <p:cBhvr>
                                        <p:cTn id="8" dur="125" fill="hold">
                                          <p:stCondLst>
                                            <p:cond delay="125"/>
                                          </p:stCondLst>
                                        </p:cTn>
                                        <p:tgtEl>
                                          <p:spTgt spid="686082">
                                            <p:txEl>
                                              <p:pRg st="2" end="2"/>
                                            </p:txEl>
                                          </p:spTgt>
                                        </p:tgtEl>
                                        <p:attrNameLst>
                                          <p:attrName>r</p:attrName>
                                        </p:attrNameLst>
                                      </p:cBhvr>
                                    </p:animRot>
                                    <p:animRot by="-1500000">
                                      <p:cBhvr>
                                        <p:cTn id="9" dur="125" fill="hold">
                                          <p:stCondLst>
                                            <p:cond delay="250"/>
                                          </p:stCondLst>
                                        </p:cTn>
                                        <p:tgtEl>
                                          <p:spTgt spid="686082">
                                            <p:txEl>
                                              <p:pRg st="2" end="2"/>
                                            </p:txEl>
                                          </p:spTgt>
                                        </p:tgtEl>
                                        <p:attrNameLst>
                                          <p:attrName>r</p:attrName>
                                        </p:attrNameLst>
                                      </p:cBhvr>
                                    </p:animRot>
                                    <p:animRot by="1500000">
                                      <p:cBhvr>
                                        <p:cTn id="10" dur="125" fill="hold">
                                          <p:stCondLst>
                                            <p:cond delay="375"/>
                                          </p:stCondLst>
                                        </p:cTn>
                                        <p:tgtEl>
                                          <p:spTgt spid="686082">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a:xfrm>
            <a:off x="1187450" y="260350"/>
            <a:ext cx="6716713" cy="642938"/>
          </a:xfrm>
        </p:spPr>
        <p:txBody>
          <a:bodyPr/>
          <a:lstStyle/>
          <a:p>
            <a:r>
              <a:rPr lang="zh-CN" altLang="en-US" b="0" dirty="0" smtClean="0">
                <a:effectLst>
                  <a:outerShdw blurRad="38100" dist="38100" dir="2700000" algn="tl">
                    <a:srgbClr val="C0C0C0"/>
                  </a:outerShdw>
                </a:effectLst>
              </a:rPr>
              <a:t>计算机病毒</a:t>
            </a:r>
            <a:endParaRPr lang="zh-CN" altLang="en-US" b="0" dirty="0">
              <a:effectLst>
                <a:outerShdw blurRad="38100" dist="38100" dir="2700000" algn="tl">
                  <a:srgbClr val="C0C0C0"/>
                </a:outerShdw>
              </a:effectLst>
            </a:endParaRPr>
          </a:p>
        </p:txBody>
      </p:sp>
      <p:sp>
        <p:nvSpPr>
          <p:cNvPr id="666627" name="Rectangle 3"/>
          <p:cNvSpPr>
            <a:spLocks noGrp="1" noChangeArrowheads="1"/>
          </p:cNvSpPr>
          <p:nvPr>
            <p:ph type="body" idx="1"/>
          </p:nvPr>
        </p:nvSpPr>
        <p:spPr>
          <a:xfrm>
            <a:off x="251520" y="980729"/>
            <a:ext cx="8568952" cy="4796184"/>
          </a:xfrm>
        </p:spPr>
        <p:txBody>
          <a:bodyPr/>
          <a:lstStyle/>
          <a:p>
            <a:pPr lvl="0">
              <a:lnSpc>
                <a:spcPct val="90000"/>
              </a:lnSpc>
              <a:spcBef>
                <a:spcPts val="0"/>
              </a:spcBef>
            </a:pPr>
            <a:r>
              <a:rPr lang="zh-CN" altLang="en-US" sz="2700" b="1" dirty="0" smtClean="0">
                <a:solidFill>
                  <a:srgbClr val="FF0000"/>
                </a:solidFill>
                <a:latin typeface="+mn-ea"/>
                <a:ea typeface="+mn-ea"/>
              </a:rPr>
              <a:t>计算机病毒</a:t>
            </a:r>
            <a:r>
              <a:rPr lang="zh-CN" altLang="en-US" sz="2700" b="1" dirty="0">
                <a:solidFill>
                  <a:srgbClr val="FF0000"/>
                </a:solidFill>
                <a:latin typeface="+mn-ea"/>
                <a:ea typeface="+mn-ea"/>
              </a:rPr>
              <a:t>的概念</a:t>
            </a:r>
          </a:p>
          <a:p>
            <a:pPr lvl="1">
              <a:lnSpc>
                <a:spcPct val="90000"/>
              </a:lnSpc>
              <a:spcBef>
                <a:spcPts val="0"/>
              </a:spcBef>
            </a:pPr>
            <a:r>
              <a:rPr lang="zh-CN" altLang="en-US" b="1" dirty="0">
                <a:latin typeface="宋体" pitchFamily="2" charset="-122"/>
              </a:rPr>
              <a:t>编制或者在计算机程序中插入的破坏计算机功能或者破坏数据，影响计算机使用，并能自我复制的一组计算机指令或者程序代码。</a:t>
            </a:r>
            <a:endParaRPr lang="zh-CN" altLang="en-US" b="1" dirty="0">
              <a:latin typeface="宋体" pitchFamily="2" charset="-122"/>
              <a:cs typeface="Times New Roman" pitchFamily="18" charset="0"/>
            </a:endParaRPr>
          </a:p>
          <a:p>
            <a:pPr lvl="0">
              <a:lnSpc>
                <a:spcPct val="90000"/>
              </a:lnSpc>
              <a:spcBef>
                <a:spcPts val="0"/>
              </a:spcBef>
            </a:pPr>
            <a:r>
              <a:rPr lang="zh-CN" altLang="en-US" sz="2700" b="1" dirty="0">
                <a:latin typeface="+mn-ea"/>
                <a:ea typeface="+mn-ea"/>
              </a:rPr>
              <a:t>病毒的</a:t>
            </a:r>
            <a:r>
              <a:rPr lang="zh-CN" altLang="en-US" sz="2700" b="1" dirty="0" smtClean="0">
                <a:latin typeface="+mn-ea"/>
                <a:ea typeface="+mn-ea"/>
              </a:rPr>
              <a:t>特征和危害</a:t>
            </a:r>
            <a:endParaRPr lang="zh-CN" altLang="en-US" sz="2700" b="1" dirty="0">
              <a:latin typeface="+mn-ea"/>
              <a:ea typeface="+mn-ea"/>
            </a:endParaRPr>
          </a:p>
          <a:p>
            <a:pPr lvl="1">
              <a:lnSpc>
                <a:spcPct val="90000"/>
              </a:lnSpc>
              <a:spcBef>
                <a:spcPts val="0"/>
              </a:spcBef>
            </a:pPr>
            <a:r>
              <a:rPr lang="zh-CN" altLang="en-US" b="1" dirty="0">
                <a:solidFill>
                  <a:srgbClr val="FF0000"/>
                </a:solidFill>
                <a:latin typeface="宋体" pitchFamily="2" charset="-122"/>
              </a:rPr>
              <a:t>传染性 、隐蔽性 、潜伏性 、</a:t>
            </a:r>
            <a:r>
              <a:rPr lang="zh-CN" altLang="en-US" b="1" dirty="0" smtClean="0">
                <a:solidFill>
                  <a:srgbClr val="FF0000"/>
                </a:solidFill>
                <a:latin typeface="宋体" pitchFamily="2" charset="-122"/>
              </a:rPr>
              <a:t>破坏性</a:t>
            </a:r>
            <a:endParaRPr lang="zh-CN" altLang="en-US" b="1" dirty="0">
              <a:solidFill>
                <a:srgbClr val="FF0000"/>
              </a:solidFill>
              <a:latin typeface="宋体" pitchFamily="2" charset="-122"/>
            </a:endParaRPr>
          </a:p>
          <a:p>
            <a:pPr lvl="1">
              <a:lnSpc>
                <a:spcPct val="90000"/>
              </a:lnSpc>
              <a:spcBef>
                <a:spcPts val="0"/>
              </a:spcBef>
            </a:pPr>
            <a:r>
              <a:rPr lang="zh-CN" altLang="en-US" b="1" dirty="0" smtClean="0">
                <a:latin typeface="宋体" pitchFamily="2" charset="-122"/>
              </a:rPr>
              <a:t>破坏软件甚至硬件系统</a:t>
            </a:r>
            <a:endParaRPr lang="zh-CN" altLang="en-US" b="1" dirty="0">
              <a:latin typeface="宋体" pitchFamily="2" charset="-122"/>
            </a:endParaRPr>
          </a:p>
          <a:p>
            <a:pPr lvl="0">
              <a:lnSpc>
                <a:spcPct val="90000"/>
              </a:lnSpc>
              <a:spcBef>
                <a:spcPts val="0"/>
              </a:spcBef>
            </a:pPr>
            <a:r>
              <a:rPr lang="zh-CN" altLang="en-US" sz="2700" b="1" dirty="0" smtClean="0">
                <a:latin typeface="+mn-ea"/>
                <a:ea typeface="+mn-ea"/>
              </a:rPr>
              <a:t>计算机病毒</a:t>
            </a:r>
            <a:r>
              <a:rPr lang="zh-CN" altLang="en-US" sz="2700" b="1" dirty="0">
                <a:latin typeface="+mn-ea"/>
                <a:ea typeface="+mn-ea"/>
              </a:rPr>
              <a:t>传播</a:t>
            </a:r>
            <a:r>
              <a:rPr lang="zh-CN" altLang="en-US" sz="2700" b="1" dirty="0" smtClean="0">
                <a:latin typeface="+mn-ea"/>
                <a:ea typeface="+mn-ea"/>
              </a:rPr>
              <a:t>途径</a:t>
            </a:r>
            <a:endParaRPr lang="en-US" altLang="zh-CN" sz="2700" b="1" dirty="0" smtClean="0">
              <a:latin typeface="+mn-ea"/>
              <a:ea typeface="+mn-ea"/>
            </a:endParaRPr>
          </a:p>
          <a:p>
            <a:pPr lvl="1">
              <a:lnSpc>
                <a:spcPct val="90000"/>
              </a:lnSpc>
              <a:spcBef>
                <a:spcPts val="0"/>
              </a:spcBef>
            </a:pPr>
            <a:r>
              <a:rPr lang="zh-CN" altLang="en-US" sz="2300" b="1" dirty="0" smtClean="0">
                <a:latin typeface="+mn-ea"/>
              </a:rPr>
              <a:t>传播途径：文件复制、传送和执行</a:t>
            </a:r>
            <a:endParaRPr lang="en-US" altLang="zh-CN" sz="2300" b="1" dirty="0" smtClean="0">
              <a:latin typeface="+mn-ea"/>
            </a:endParaRPr>
          </a:p>
          <a:p>
            <a:pPr lvl="1">
              <a:lnSpc>
                <a:spcPct val="90000"/>
              </a:lnSpc>
              <a:spcBef>
                <a:spcPts val="0"/>
              </a:spcBef>
            </a:pPr>
            <a:r>
              <a:rPr lang="zh-CN" altLang="en-US" sz="2300" b="1" dirty="0">
                <a:latin typeface="+mn-ea"/>
              </a:rPr>
              <a:t>流行趋势：网络化、智能化、隐蔽化</a:t>
            </a:r>
            <a:endParaRPr lang="en-US" altLang="zh-CN" sz="2300" b="1" dirty="0">
              <a:latin typeface="+mn-ea"/>
            </a:endParaRPr>
          </a:p>
          <a:p>
            <a:pPr lvl="1">
              <a:lnSpc>
                <a:spcPct val="90000"/>
              </a:lnSpc>
              <a:spcBef>
                <a:spcPts val="0"/>
              </a:spcBef>
            </a:pPr>
            <a:r>
              <a:rPr lang="zh-CN" altLang="en-US" sz="2300" b="1" dirty="0">
                <a:latin typeface="+mn-ea"/>
              </a:rPr>
              <a:t>利用网络漏洞传播的</a:t>
            </a:r>
            <a:r>
              <a:rPr lang="zh-CN" altLang="en-US" sz="2300" b="1" dirty="0">
                <a:solidFill>
                  <a:srgbClr val="FF0000"/>
                </a:solidFill>
                <a:latin typeface="+mn-ea"/>
              </a:rPr>
              <a:t>蠕虫</a:t>
            </a:r>
            <a:r>
              <a:rPr lang="zh-CN" altLang="en-US" sz="2300" b="1" dirty="0">
                <a:latin typeface="+mn-ea"/>
              </a:rPr>
              <a:t>病毒，窃取用户资料的</a:t>
            </a:r>
            <a:r>
              <a:rPr lang="zh-CN" altLang="en-US" sz="2300" b="1" dirty="0">
                <a:solidFill>
                  <a:srgbClr val="FF0000"/>
                </a:solidFill>
                <a:latin typeface="+mn-ea"/>
              </a:rPr>
              <a:t>木马</a:t>
            </a:r>
            <a:r>
              <a:rPr lang="zh-CN" altLang="en-US" sz="2300" b="1" dirty="0">
                <a:latin typeface="+mn-ea"/>
              </a:rPr>
              <a:t>病毒</a:t>
            </a:r>
            <a:endParaRPr lang="zh-CN" altLang="en-US" sz="2300" b="1" dirty="0">
              <a:latin typeface="+mn-ea"/>
            </a:endParaRPr>
          </a:p>
          <a:p>
            <a:pPr lvl="0">
              <a:lnSpc>
                <a:spcPct val="90000"/>
              </a:lnSpc>
              <a:spcBef>
                <a:spcPts val="0"/>
              </a:spcBef>
            </a:pPr>
            <a:r>
              <a:rPr lang="zh-CN" altLang="en-US" sz="2700" b="1" dirty="0" smtClean="0">
                <a:latin typeface="+mn-ea"/>
                <a:ea typeface="+mn-ea"/>
              </a:rPr>
              <a:t>病毒防护和杀</a:t>
            </a:r>
            <a:r>
              <a:rPr lang="zh-CN" altLang="en-US" sz="2700" b="1" dirty="0">
                <a:latin typeface="+mn-ea"/>
                <a:ea typeface="+mn-ea"/>
              </a:rPr>
              <a:t>毒软件 </a:t>
            </a:r>
            <a:endParaRPr lang="en-US" altLang="zh-CN" sz="2700" b="1" dirty="0" smtClean="0">
              <a:latin typeface="+mn-ea"/>
              <a:ea typeface="+mn-ea"/>
            </a:endParaRPr>
          </a:p>
          <a:p>
            <a:pPr lvl="1">
              <a:lnSpc>
                <a:spcPct val="90000"/>
              </a:lnSpc>
              <a:spcBef>
                <a:spcPts val="0"/>
              </a:spcBef>
            </a:pPr>
            <a:r>
              <a:rPr lang="zh-CN" altLang="en-US" sz="2300" b="1" dirty="0" smtClean="0">
                <a:latin typeface="+mn-ea"/>
                <a:ea typeface="+mn-ea"/>
              </a:rPr>
              <a:t>病毒检测、清除；实时监控，在线升级</a:t>
            </a:r>
            <a:endParaRPr lang="zh-CN" altLang="en-US" sz="2300" b="1" dirty="0">
              <a:latin typeface="+mn-ea"/>
              <a:ea typeface="+mn-ea"/>
            </a:endParaRPr>
          </a:p>
        </p:txBody>
      </p:sp>
      <p:sp>
        <p:nvSpPr>
          <p:cNvPr id="666628" name="Rectangle 4"/>
          <p:cNvSpPr>
            <a:spLocks noChangeArrowheads="1"/>
          </p:cNvSpPr>
          <p:nvPr/>
        </p:nvSpPr>
        <p:spPr bwMode="auto">
          <a:xfrm>
            <a:off x="3552825"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Tree>
    <p:extLst>
      <p:ext uri="{BB962C8B-B14F-4D97-AF65-F5344CB8AC3E}">
        <p14:creationId xmlns:p14="http://schemas.microsoft.com/office/powerpoint/2010/main" val="9835787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subTitle" idx="1"/>
          </p:nvPr>
        </p:nvSpPr>
        <p:spPr>
          <a:xfrm>
            <a:off x="468313" y="2780928"/>
            <a:ext cx="6480175" cy="2952327"/>
          </a:xfrm>
        </p:spPr>
        <p:txBody>
          <a:bodyPr/>
          <a:lstStyle/>
          <a:p>
            <a:pPr algn="l">
              <a:spcBef>
                <a:spcPts val="0"/>
              </a:spcBef>
              <a:buFont typeface="Wingdings" pitchFamily="2" charset="2"/>
              <a:buChar char="l"/>
            </a:pPr>
            <a:r>
              <a:rPr lang="zh-CN" altLang="en-US" b="1" dirty="0" smtClean="0">
                <a:hlinkClick r:id="rId2" action="ppaction://hlinksldjump"/>
              </a:rPr>
              <a:t>计算机信息安全概述</a:t>
            </a:r>
            <a:endParaRPr lang="en-US" altLang="zh-CN" b="1" dirty="0" smtClean="0"/>
          </a:p>
          <a:p>
            <a:pPr algn="l">
              <a:spcBef>
                <a:spcPts val="0"/>
              </a:spcBef>
              <a:buFont typeface="Wingdings" pitchFamily="2" charset="2"/>
              <a:buChar char="l"/>
            </a:pPr>
            <a:r>
              <a:rPr lang="zh-CN" altLang="en-US" b="1" dirty="0" smtClean="0">
                <a:hlinkClick r:id="rId3" action="ppaction://hlinksldjump"/>
              </a:rPr>
              <a:t>计算机信息保密措施</a:t>
            </a:r>
            <a:endParaRPr lang="zh-CN" altLang="en-US" b="1" dirty="0"/>
          </a:p>
          <a:p>
            <a:pPr algn="l">
              <a:spcBef>
                <a:spcPts val="0"/>
              </a:spcBef>
              <a:buFont typeface="Wingdings" pitchFamily="2" charset="2"/>
              <a:buChar char="l"/>
            </a:pPr>
            <a:r>
              <a:rPr lang="zh-CN" altLang="en-US" b="1" dirty="0">
                <a:hlinkClick r:id="rId4" action="ppaction://hlinksldjump"/>
              </a:rPr>
              <a:t>计算机病毒与</a:t>
            </a:r>
            <a:r>
              <a:rPr lang="zh-CN" altLang="en-US" b="1" dirty="0" smtClean="0">
                <a:hlinkClick r:id="rId4" action="ppaction://hlinksldjump"/>
              </a:rPr>
              <a:t>防治</a:t>
            </a:r>
            <a:endParaRPr lang="en-US" altLang="zh-CN" b="1" dirty="0" smtClean="0"/>
          </a:p>
          <a:p>
            <a:pPr algn="l">
              <a:spcBef>
                <a:spcPts val="0"/>
              </a:spcBef>
              <a:buFont typeface="Wingdings" pitchFamily="2" charset="2"/>
              <a:buChar char="l"/>
            </a:pPr>
            <a:r>
              <a:rPr lang="zh-CN" altLang="en-US" b="1" dirty="0" smtClean="0">
                <a:solidFill>
                  <a:schemeClr val="accent6">
                    <a:lumMod val="60000"/>
                    <a:lumOff val="40000"/>
                  </a:schemeClr>
                </a:solidFill>
              </a:rPr>
              <a:t>计算机犯罪</a:t>
            </a:r>
            <a:endParaRPr lang="zh-CN" altLang="en-US" b="1" dirty="0">
              <a:solidFill>
                <a:schemeClr val="accent6">
                  <a:lumMod val="60000"/>
                  <a:lumOff val="40000"/>
                </a:schemeClr>
              </a:solidFill>
            </a:endParaRPr>
          </a:p>
          <a:p>
            <a:pPr algn="l">
              <a:spcBef>
                <a:spcPts val="0"/>
              </a:spcBef>
              <a:buFont typeface="Wingdings" pitchFamily="2" charset="2"/>
              <a:buChar char="l"/>
            </a:pPr>
            <a:r>
              <a:rPr lang="zh-CN" altLang="en-US" b="1" dirty="0">
                <a:hlinkClick r:id="rId5" action="ppaction://hlinksldjump"/>
              </a:rPr>
              <a:t>软件的知识产权保护</a:t>
            </a:r>
            <a:endParaRPr lang="zh-CN" altLang="en-US" b="1" dirty="0"/>
          </a:p>
        </p:txBody>
      </p:sp>
      <p:sp>
        <p:nvSpPr>
          <p:cNvPr id="686083" name="Text Box 3" descr="OOOPIC_vipvip_20080918214459585784a2fb4d9263105"/>
          <p:cNvSpPr txBox="1">
            <a:spLocks noChangeArrowheads="1"/>
          </p:cNvSpPr>
          <p:nvPr/>
        </p:nvSpPr>
        <p:spPr bwMode="auto">
          <a:xfrm>
            <a:off x="2987824" y="548680"/>
            <a:ext cx="6659562" cy="1785104"/>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6"/>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4400" b="0" dirty="0" smtClean="0">
                <a:solidFill>
                  <a:schemeClr val="tx2"/>
                </a:solidFill>
                <a:effectLst>
                  <a:outerShdw blurRad="38100" dist="38100" dir="2700000" algn="tl">
                    <a:srgbClr val="C0C0C0"/>
                  </a:outerShdw>
                </a:effectLst>
                <a:latin typeface="华文琥珀" pitchFamily="2" charset="-122"/>
                <a:ea typeface="华文琥珀" pitchFamily="2" charset="-122"/>
              </a:rPr>
              <a:t>第</a:t>
            </a:r>
            <a:r>
              <a:rPr lang="en-US" altLang="zh-CN" sz="4400" b="0" dirty="0" smtClean="0">
                <a:solidFill>
                  <a:schemeClr val="tx2"/>
                </a:solidFill>
                <a:effectLst>
                  <a:outerShdw blurRad="38100" dist="38100" dir="2700000" algn="tl">
                    <a:srgbClr val="C0C0C0"/>
                  </a:outerShdw>
                </a:effectLst>
                <a:latin typeface="华文琥珀" pitchFamily="2" charset="-122"/>
                <a:ea typeface="华文琥珀" pitchFamily="2" charset="-122"/>
              </a:rPr>
              <a:t>6</a:t>
            </a:r>
            <a:r>
              <a:rPr lang="zh-CN" altLang="en-US" sz="4400" b="0" dirty="0" smtClean="0">
                <a:solidFill>
                  <a:schemeClr val="tx2"/>
                </a:solidFill>
                <a:effectLst>
                  <a:outerShdw blurRad="38100" dist="38100" dir="2700000" algn="tl">
                    <a:srgbClr val="C0C0C0"/>
                  </a:outerShdw>
                </a:effectLst>
                <a:latin typeface="华文琥珀" pitchFamily="2" charset="-122"/>
                <a:ea typeface="华文琥珀" pitchFamily="2" charset="-122"/>
              </a:rPr>
              <a:t>章 </a:t>
            </a:r>
            <a:endParaRPr lang="en-US" altLang="zh-CN" sz="4400" b="0" dirty="0" smtClean="0">
              <a:solidFill>
                <a:schemeClr val="tx2"/>
              </a:solidFill>
              <a:effectLst>
                <a:outerShdw blurRad="38100" dist="38100" dir="2700000" algn="tl">
                  <a:srgbClr val="C0C0C0"/>
                </a:outerShdw>
              </a:effectLst>
              <a:latin typeface="华文琥珀" pitchFamily="2" charset="-122"/>
              <a:ea typeface="华文琥珀" pitchFamily="2" charset="-122"/>
            </a:endParaRPr>
          </a:p>
          <a:p>
            <a:pPr>
              <a:spcBef>
                <a:spcPct val="50000"/>
              </a:spcBef>
            </a:pPr>
            <a:r>
              <a:rPr lang="zh-CN" altLang="en-US" sz="4400" b="0" dirty="0" smtClean="0">
                <a:solidFill>
                  <a:schemeClr val="tx2"/>
                </a:solidFill>
                <a:effectLst>
                  <a:outerShdw blurRad="38100" dist="38100" dir="2700000" algn="tl">
                    <a:srgbClr val="C0C0C0"/>
                  </a:outerShdw>
                </a:effectLst>
                <a:latin typeface="华文琥珀" pitchFamily="2" charset="-122"/>
                <a:ea typeface="华文琥珀" pitchFamily="2" charset="-122"/>
              </a:rPr>
              <a:t>计算机信息安全</a:t>
            </a:r>
            <a:endParaRPr lang="zh-CN" altLang="en-US" sz="4400" b="0" dirty="0">
              <a:solidFill>
                <a:schemeClr val="tx2"/>
              </a:solidFill>
              <a:effectLst>
                <a:outerShdw blurRad="38100" dist="38100" dir="2700000" algn="tl">
                  <a:srgbClr val="C0C0C0"/>
                </a:outerShdw>
              </a:effectLst>
              <a:latin typeface="华文琥珀" pitchFamily="2" charset="-122"/>
              <a:ea typeface="华文琥珀" pitchFamily="2" charset="-122"/>
            </a:endParaRPr>
          </a:p>
        </p:txBody>
      </p:sp>
    </p:spTree>
    <p:extLst>
      <p:ext uri="{BB962C8B-B14F-4D97-AF65-F5344CB8AC3E}">
        <p14:creationId xmlns:p14="http://schemas.microsoft.com/office/powerpoint/2010/main" val="1306283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86082">
                                            <p:txEl>
                                              <p:pRg st="3" end="3"/>
                                            </p:txEl>
                                          </p:spTgt>
                                        </p:tgtEl>
                                        <p:attrNameLst>
                                          <p:attrName>ppt_x</p:attrName>
                                          <p:attrName>ppt_y</p:attrName>
                                        </p:attrNameLst>
                                      </p:cBhvr>
                                    </p:animMotion>
                                    <p:animRot by="1500000">
                                      <p:cBhvr>
                                        <p:cTn id="7" dur="125" fill="hold">
                                          <p:stCondLst>
                                            <p:cond delay="0"/>
                                          </p:stCondLst>
                                        </p:cTn>
                                        <p:tgtEl>
                                          <p:spTgt spid="686082">
                                            <p:txEl>
                                              <p:pRg st="3" end="3"/>
                                            </p:txEl>
                                          </p:spTgt>
                                        </p:tgtEl>
                                        <p:attrNameLst>
                                          <p:attrName>r</p:attrName>
                                        </p:attrNameLst>
                                      </p:cBhvr>
                                    </p:animRot>
                                    <p:animRot by="-1500000">
                                      <p:cBhvr>
                                        <p:cTn id="8" dur="125" fill="hold">
                                          <p:stCondLst>
                                            <p:cond delay="125"/>
                                          </p:stCondLst>
                                        </p:cTn>
                                        <p:tgtEl>
                                          <p:spTgt spid="686082">
                                            <p:txEl>
                                              <p:pRg st="3" end="3"/>
                                            </p:txEl>
                                          </p:spTgt>
                                        </p:tgtEl>
                                        <p:attrNameLst>
                                          <p:attrName>r</p:attrName>
                                        </p:attrNameLst>
                                      </p:cBhvr>
                                    </p:animRot>
                                    <p:animRot by="-1500000">
                                      <p:cBhvr>
                                        <p:cTn id="9" dur="125" fill="hold">
                                          <p:stCondLst>
                                            <p:cond delay="250"/>
                                          </p:stCondLst>
                                        </p:cTn>
                                        <p:tgtEl>
                                          <p:spTgt spid="686082">
                                            <p:txEl>
                                              <p:pRg st="3" end="3"/>
                                            </p:txEl>
                                          </p:spTgt>
                                        </p:tgtEl>
                                        <p:attrNameLst>
                                          <p:attrName>r</p:attrName>
                                        </p:attrNameLst>
                                      </p:cBhvr>
                                    </p:animRot>
                                    <p:animRot by="1500000">
                                      <p:cBhvr>
                                        <p:cTn id="10" dur="125" fill="hold">
                                          <p:stCondLst>
                                            <p:cond delay="375"/>
                                          </p:stCondLst>
                                        </p:cTn>
                                        <p:tgtEl>
                                          <p:spTgt spid="686082">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1187450" y="260350"/>
            <a:ext cx="6716713" cy="642938"/>
          </a:xfrm>
        </p:spPr>
        <p:txBody>
          <a:bodyPr/>
          <a:lstStyle/>
          <a:p>
            <a:r>
              <a:rPr lang="zh-CN" altLang="en-US" b="0" dirty="0" smtClean="0">
                <a:effectLst>
                  <a:outerShdw blurRad="38100" dist="38100" dir="2700000" algn="tl">
                    <a:srgbClr val="C0C0C0"/>
                  </a:outerShdw>
                </a:effectLst>
              </a:rPr>
              <a:t>计算机犯罪</a:t>
            </a:r>
            <a:endParaRPr lang="zh-CN" altLang="en-US" b="0" dirty="0">
              <a:effectLst>
                <a:outerShdw blurRad="38100" dist="38100" dir="2700000" algn="tl">
                  <a:srgbClr val="C0C0C0"/>
                </a:outerShdw>
              </a:effectLst>
            </a:endParaRPr>
          </a:p>
        </p:txBody>
      </p:sp>
      <p:sp>
        <p:nvSpPr>
          <p:cNvPr id="667651" name="Rectangle 3"/>
          <p:cNvSpPr>
            <a:spLocks noGrp="1" noChangeArrowheads="1"/>
          </p:cNvSpPr>
          <p:nvPr>
            <p:ph type="body" idx="1"/>
          </p:nvPr>
        </p:nvSpPr>
        <p:spPr>
          <a:xfrm>
            <a:off x="755577" y="1340769"/>
            <a:ext cx="7877248" cy="4580606"/>
          </a:xfrm>
        </p:spPr>
        <p:txBody>
          <a:bodyPr/>
          <a:lstStyle/>
          <a:p>
            <a:pPr lvl="0"/>
            <a:r>
              <a:rPr lang="zh-CN" altLang="en-US" sz="2700" b="1" dirty="0" smtClean="0">
                <a:latin typeface="宋体" pitchFamily="2" charset="-122"/>
              </a:rPr>
              <a:t>计算机犯罪</a:t>
            </a:r>
            <a:r>
              <a:rPr lang="zh-CN" altLang="en-US" sz="2700" b="1" dirty="0">
                <a:latin typeface="宋体" pitchFamily="2" charset="-122"/>
              </a:rPr>
              <a:t>的概念</a:t>
            </a:r>
          </a:p>
          <a:p>
            <a:pPr lvl="1"/>
            <a:r>
              <a:rPr lang="zh-CN" altLang="en-US" dirty="0">
                <a:latin typeface="宋体" pitchFamily="2" charset="-122"/>
              </a:rPr>
              <a:t>利用计算机程序及其处理装置进行犯罪或者将计算机信息作为直接侵害目标的犯罪总称。</a:t>
            </a:r>
            <a:r>
              <a:rPr lang="zh-CN" altLang="en-US" dirty="0">
                <a:latin typeface="宋体" pitchFamily="2" charset="-122"/>
                <a:cs typeface="Times New Roman" pitchFamily="18" charset="0"/>
              </a:rPr>
              <a:t> </a:t>
            </a:r>
          </a:p>
          <a:p>
            <a:pPr lvl="0"/>
            <a:r>
              <a:rPr lang="zh-CN" altLang="en-US" sz="2700" b="1" dirty="0">
                <a:latin typeface="宋体" pitchFamily="2" charset="-122"/>
              </a:rPr>
              <a:t>计算机犯罪的</a:t>
            </a:r>
            <a:r>
              <a:rPr lang="zh-CN" altLang="en-US" sz="2700" b="1" dirty="0" smtClean="0">
                <a:latin typeface="宋体" pitchFamily="2" charset="-122"/>
              </a:rPr>
              <a:t>类型</a:t>
            </a:r>
            <a:endParaRPr lang="en-US" altLang="zh-CN" sz="2700" b="1" dirty="0" smtClean="0">
              <a:latin typeface="宋体" pitchFamily="2" charset="-122"/>
            </a:endParaRPr>
          </a:p>
          <a:p>
            <a:pPr lvl="1">
              <a:lnSpc>
                <a:spcPct val="70000"/>
              </a:lnSpc>
            </a:pPr>
            <a:r>
              <a:rPr lang="zh-CN" altLang="en-US" sz="2300" b="1" dirty="0">
                <a:latin typeface="宋体" pitchFamily="2" charset="-122"/>
              </a:rPr>
              <a:t>非法入侵</a:t>
            </a:r>
            <a:r>
              <a:rPr lang="zh-CN" altLang="en-US" sz="2300" b="1" dirty="0" smtClean="0">
                <a:latin typeface="宋体" pitchFamily="2" charset="-122"/>
              </a:rPr>
              <a:t>计算机系统进行干扰</a:t>
            </a:r>
            <a:r>
              <a:rPr lang="zh-CN" altLang="en-US" sz="2300" b="1" dirty="0">
                <a:latin typeface="宋体" pitchFamily="2" charset="-122"/>
              </a:rPr>
              <a:t>、篡改、窃取或破坏。</a:t>
            </a:r>
          </a:p>
          <a:p>
            <a:pPr lvl="1">
              <a:lnSpc>
                <a:spcPct val="70000"/>
              </a:lnSpc>
            </a:pPr>
            <a:r>
              <a:rPr lang="zh-CN" altLang="en-US" sz="2300" b="1" dirty="0">
                <a:latin typeface="宋体" pitchFamily="2" charset="-122"/>
              </a:rPr>
              <a:t>利用计算机</a:t>
            </a:r>
            <a:r>
              <a:rPr lang="zh-CN" altLang="en-US" sz="2300" b="1" dirty="0" smtClean="0">
                <a:latin typeface="宋体" pitchFamily="2" charset="-122"/>
              </a:rPr>
              <a:t>实施盗窃</a:t>
            </a:r>
            <a:r>
              <a:rPr lang="zh-CN" altLang="en-US" sz="2300" b="1" dirty="0">
                <a:latin typeface="宋体" pitchFamily="2" charset="-122"/>
              </a:rPr>
              <a:t>、</a:t>
            </a:r>
            <a:r>
              <a:rPr lang="zh-CN" altLang="en-US" sz="2300" b="1" dirty="0" smtClean="0">
                <a:latin typeface="宋体" pitchFamily="2" charset="-122"/>
              </a:rPr>
              <a:t>诈骗和传播有害</a:t>
            </a:r>
            <a:r>
              <a:rPr lang="zh-CN" altLang="en-US" sz="2300" b="1" dirty="0">
                <a:latin typeface="宋体" pitchFamily="2" charset="-122"/>
              </a:rPr>
              <a:t>信息。</a:t>
            </a:r>
          </a:p>
          <a:p>
            <a:pPr lvl="1">
              <a:lnSpc>
                <a:spcPct val="70000"/>
              </a:lnSpc>
            </a:pPr>
            <a:r>
              <a:rPr lang="zh-CN" altLang="en-US" sz="2300" b="1" dirty="0" smtClean="0">
                <a:latin typeface="宋体" pitchFamily="2" charset="-122"/>
              </a:rPr>
              <a:t>侵犯知识产权：如电子出版物</a:t>
            </a:r>
            <a:r>
              <a:rPr lang="zh-CN" altLang="en-US" sz="2300" b="1" dirty="0">
                <a:latin typeface="宋体" pitchFamily="2" charset="-122"/>
              </a:rPr>
              <a:t>和计算机软件。</a:t>
            </a:r>
          </a:p>
          <a:p>
            <a:pPr lvl="1">
              <a:lnSpc>
                <a:spcPct val="70000"/>
              </a:lnSpc>
            </a:pPr>
            <a:r>
              <a:rPr lang="zh-CN" altLang="en-US" sz="2300" b="1" dirty="0" smtClean="0">
                <a:latin typeface="宋体" pitchFamily="2" charset="-122"/>
              </a:rPr>
              <a:t>网上</a:t>
            </a:r>
            <a:r>
              <a:rPr lang="zh-CN" altLang="en-US" sz="2300" b="1" dirty="0">
                <a:latin typeface="宋体" pitchFamily="2" charset="-122"/>
              </a:rPr>
              <a:t>诽谤</a:t>
            </a:r>
            <a:r>
              <a:rPr lang="zh-CN" altLang="en-US" sz="2300" b="1" dirty="0" smtClean="0">
                <a:latin typeface="宋体" pitchFamily="2" charset="-122"/>
              </a:rPr>
              <a:t>，侵犯个人</a:t>
            </a:r>
            <a:r>
              <a:rPr lang="zh-CN" altLang="en-US" sz="2300" b="1" dirty="0">
                <a:latin typeface="宋体" pitchFamily="2" charset="-122"/>
              </a:rPr>
              <a:t>隐私和</a:t>
            </a:r>
            <a:r>
              <a:rPr lang="zh-CN" altLang="en-US" sz="2300" b="1" dirty="0" smtClean="0">
                <a:latin typeface="宋体" pitchFamily="2" charset="-122"/>
              </a:rPr>
              <a:t>权益。</a:t>
            </a:r>
            <a:endParaRPr lang="zh-CN" altLang="en-US" sz="2700" b="1" dirty="0">
              <a:latin typeface="宋体" pitchFamily="2" charset="-122"/>
            </a:endParaRPr>
          </a:p>
        </p:txBody>
      </p:sp>
      <p:sp>
        <p:nvSpPr>
          <p:cNvPr id="667652" name="Rectangle 4"/>
          <p:cNvSpPr>
            <a:spLocks noChangeArrowheads="1"/>
          </p:cNvSpPr>
          <p:nvPr/>
        </p:nvSpPr>
        <p:spPr bwMode="auto">
          <a:xfrm>
            <a:off x="3552825"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Tree>
    <p:extLst>
      <p:ext uri="{BB962C8B-B14F-4D97-AF65-F5344CB8AC3E}">
        <p14:creationId xmlns:p14="http://schemas.microsoft.com/office/powerpoint/2010/main" val="7265356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1116013" y="260350"/>
            <a:ext cx="6716712" cy="642938"/>
          </a:xfrm>
        </p:spPr>
        <p:txBody>
          <a:bodyPr/>
          <a:lstStyle/>
          <a:p>
            <a:r>
              <a:rPr lang="zh-CN" altLang="en-US" b="0" dirty="0" smtClean="0">
                <a:effectLst>
                  <a:outerShdw blurRad="38100" dist="38100" dir="2700000" algn="tl">
                    <a:srgbClr val="C0C0C0"/>
                  </a:outerShdw>
                </a:effectLst>
              </a:rPr>
              <a:t>计算机犯罪</a:t>
            </a:r>
            <a:endParaRPr lang="zh-CN" altLang="en-US" b="0" dirty="0">
              <a:effectLst>
                <a:outerShdw blurRad="38100" dist="38100" dir="2700000" algn="tl">
                  <a:srgbClr val="C0C0C0"/>
                </a:outerShdw>
              </a:effectLst>
            </a:endParaRPr>
          </a:p>
        </p:txBody>
      </p:sp>
      <p:sp>
        <p:nvSpPr>
          <p:cNvPr id="669699" name="Rectangle 3"/>
          <p:cNvSpPr>
            <a:spLocks noGrp="1" noChangeArrowheads="1"/>
          </p:cNvSpPr>
          <p:nvPr>
            <p:ph type="body" idx="1"/>
          </p:nvPr>
        </p:nvSpPr>
        <p:spPr>
          <a:xfrm>
            <a:off x="323850" y="1196975"/>
            <a:ext cx="8382000" cy="4724400"/>
          </a:xfrm>
        </p:spPr>
        <p:txBody>
          <a:bodyPr/>
          <a:lstStyle/>
          <a:p>
            <a:pPr lvl="0"/>
            <a:r>
              <a:rPr lang="zh-CN" altLang="en-US" sz="2700" b="1" dirty="0" smtClean="0">
                <a:latin typeface="宋体" pitchFamily="2" charset="-122"/>
              </a:rPr>
              <a:t>计算机犯罪</a:t>
            </a:r>
            <a:r>
              <a:rPr lang="zh-CN" altLang="en-US" sz="2700" b="1" dirty="0">
                <a:latin typeface="宋体" pitchFamily="2" charset="-122"/>
              </a:rPr>
              <a:t>的手段</a:t>
            </a:r>
          </a:p>
          <a:p>
            <a:pPr lvl="1"/>
            <a:r>
              <a:rPr lang="zh-CN" altLang="en-US" sz="2300" b="1" dirty="0" smtClean="0">
                <a:latin typeface="宋体" pitchFamily="2" charset="-122"/>
              </a:rPr>
              <a:t>数据</a:t>
            </a:r>
            <a:r>
              <a:rPr lang="zh-CN" altLang="en-US" sz="2300" b="1" dirty="0">
                <a:latin typeface="宋体" pitchFamily="2" charset="-122"/>
              </a:rPr>
              <a:t>欺骗：非法篡改数据或输入数据。</a:t>
            </a:r>
          </a:p>
          <a:p>
            <a:pPr lvl="1"/>
            <a:r>
              <a:rPr lang="zh-CN" altLang="en-US" sz="2300" b="1" dirty="0" smtClean="0">
                <a:latin typeface="宋体" pitchFamily="2" charset="-122"/>
              </a:rPr>
              <a:t>特洛伊木马：</a:t>
            </a:r>
            <a:r>
              <a:rPr lang="zh-CN" altLang="en-US" sz="2300" b="1" dirty="0">
                <a:latin typeface="宋体" pitchFamily="2" charset="-122"/>
              </a:rPr>
              <a:t>非法装入秘密指令或程序，由计算机实施犯罪活动。</a:t>
            </a:r>
          </a:p>
          <a:p>
            <a:pPr lvl="1"/>
            <a:r>
              <a:rPr lang="zh-CN" altLang="en-US" sz="2300" b="1" dirty="0" smtClean="0">
                <a:latin typeface="宋体" pitchFamily="2" charset="-122"/>
              </a:rPr>
              <a:t>香肠</a:t>
            </a:r>
            <a:r>
              <a:rPr lang="zh-CN" altLang="en-US" sz="2300" b="1" dirty="0">
                <a:latin typeface="宋体" pitchFamily="2" charset="-122"/>
              </a:rPr>
              <a:t>术：从金融信息系统中一点一点地窃取存款，如窃取各户头上的利息尾数，积少成多。</a:t>
            </a:r>
          </a:p>
          <a:p>
            <a:pPr lvl="1"/>
            <a:r>
              <a:rPr lang="zh-CN" altLang="en-US" sz="2300" b="1" dirty="0" smtClean="0">
                <a:latin typeface="宋体" pitchFamily="2" charset="-122"/>
              </a:rPr>
              <a:t>逻辑炸弹</a:t>
            </a:r>
            <a:r>
              <a:rPr lang="zh-CN" altLang="en-US" sz="2300" b="1" dirty="0">
                <a:latin typeface="宋体" pitchFamily="2" charset="-122"/>
              </a:rPr>
              <a:t>：输入犯罪指令，以便在指定的时间或条件下抹除数据文件或破坏系统的功能。</a:t>
            </a:r>
          </a:p>
          <a:p>
            <a:pPr lvl="1"/>
            <a:r>
              <a:rPr lang="zh-CN" altLang="en-US" sz="2300" b="1" dirty="0" smtClean="0">
                <a:latin typeface="宋体" pitchFamily="2" charset="-122"/>
              </a:rPr>
              <a:t>陷阱</a:t>
            </a:r>
            <a:r>
              <a:rPr lang="zh-CN" altLang="en-US" sz="2300" b="1" dirty="0">
                <a:latin typeface="宋体" pitchFamily="2" charset="-122"/>
              </a:rPr>
              <a:t>术：利用计算机硬、软件的某些断点或接口插入犯罪指令或装置。</a:t>
            </a:r>
          </a:p>
        </p:txBody>
      </p:sp>
      <p:sp>
        <p:nvSpPr>
          <p:cNvPr id="669700" name="Rectangle 4"/>
          <p:cNvSpPr>
            <a:spLocks noChangeArrowheads="1"/>
          </p:cNvSpPr>
          <p:nvPr/>
        </p:nvSpPr>
        <p:spPr bwMode="auto">
          <a:xfrm>
            <a:off x="3552825"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Tree>
    <p:extLst>
      <p:ext uri="{BB962C8B-B14F-4D97-AF65-F5344CB8AC3E}">
        <p14:creationId xmlns:p14="http://schemas.microsoft.com/office/powerpoint/2010/main" val="23518985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subTitle" idx="1"/>
          </p:nvPr>
        </p:nvSpPr>
        <p:spPr>
          <a:xfrm>
            <a:off x="468313" y="2780928"/>
            <a:ext cx="6480175" cy="2952327"/>
          </a:xfrm>
        </p:spPr>
        <p:txBody>
          <a:bodyPr/>
          <a:lstStyle/>
          <a:p>
            <a:pPr algn="l">
              <a:spcBef>
                <a:spcPts val="0"/>
              </a:spcBef>
              <a:buFont typeface="Wingdings" pitchFamily="2" charset="2"/>
              <a:buChar char="l"/>
            </a:pPr>
            <a:r>
              <a:rPr lang="zh-CN" altLang="en-US" b="1" dirty="0" smtClean="0">
                <a:solidFill>
                  <a:schemeClr val="accent6">
                    <a:lumMod val="60000"/>
                    <a:lumOff val="40000"/>
                  </a:schemeClr>
                </a:solidFill>
              </a:rPr>
              <a:t>计算机信息安全概述</a:t>
            </a:r>
            <a:endParaRPr lang="en-US" altLang="zh-CN" b="1" dirty="0" smtClean="0">
              <a:solidFill>
                <a:schemeClr val="accent6">
                  <a:lumMod val="60000"/>
                  <a:lumOff val="40000"/>
                </a:schemeClr>
              </a:solidFill>
            </a:endParaRPr>
          </a:p>
          <a:p>
            <a:pPr algn="l">
              <a:spcBef>
                <a:spcPts val="0"/>
              </a:spcBef>
              <a:buFont typeface="Wingdings" pitchFamily="2" charset="2"/>
              <a:buChar char="l"/>
            </a:pPr>
            <a:r>
              <a:rPr lang="zh-CN" altLang="en-US" b="1" dirty="0" smtClean="0">
                <a:hlinkClick r:id="rId2" action="ppaction://hlinksldjump"/>
              </a:rPr>
              <a:t>计算机信息保密措施</a:t>
            </a:r>
            <a:endParaRPr lang="zh-CN" altLang="en-US" b="1" dirty="0"/>
          </a:p>
          <a:p>
            <a:pPr algn="l">
              <a:spcBef>
                <a:spcPts val="0"/>
              </a:spcBef>
              <a:buFont typeface="Wingdings" pitchFamily="2" charset="2"/>
              <a:buChar char="l"/>
            </a:pPr>
            <a:r>
              <a:rPr lang="zh-CN" altLang="en-US" b="1" dirty="0">
                <a:hlinkClick r:id="rId3" action="ppaction://hlinksldjump"/>
              </a:rPr>
              <a:t>计算机病毒与</a:t>
            </a:r>
            <a:r>
              <a:rPr lang="zh-CN" altLang="en-US" b="1" dirty="0" smtClean="0">
                <a:hlinkClick r:id="rId3" action="ppaction://hlinksldjump"/>
              </a:rPr>
              <a:t>防治</a:t>
            </a:r>
            <a:endParaRPr lang="en-US" altLang="zh-CN" b="1" dirty="0" smtClean="0"/>
          </a:p>
          <a:p>
            <a:pPr algn="l">
              <a:spcBef>
                <a:spcPts val="0"/>
              </a:spcBef>
              <a:buFont typeface="Wingdings" pitchFamily="2" charset="2"/>
              <a:buChar char="l"/>
            </a:pPr>
            <a:r>
              <a:rPr lang="zh-CN" altLang="en-US" b="1" dirty="0" smtClean="0">
                <a:hlinkClick r:id="rId4" action="ppaction://hlinksldjump"/>
              </a:rPr>
              <a:t>计算机犯罪</a:t>
            </a:r>
            <a:endParaRPr lang="zh-CN" altLang="en-US" b="1" dirty="0"/>
          </a:p>
          <a:p>
            <a:pPr algn="l">
              <a:spcBef>
                <a:spcPts val="0"/>
              </a:spcBef>
              <a:buFont typeface="Wingdings" pitchFamily="2" charset="2"/>
              <a:buChar char="l"/>
            </a:pPr>
            <a:r>
              <a:rPr lang="zh-CN" altLang="en-US" b="1" dirty="0">
                <a:hlinkClick r:id="rId5" action="ppaction://hlinksldjump"/>
              </a:rPr>
              <a:t>软件的知识产权保护</a:t>
            </a:r>
            <a:endParaRPr lang="zh-CN" altLang="en-US" b="1" dirty="0"/>
          </a:p>
        </p:txBody>
      </p:sp>
      <p:sp>
        <p:nvSpPr>
          <p:cNvPr id="686083" name="Text Box 3" descr="OOOPIC_vipvip_20080918214459585784a2fb4d9263105"/>
          <p:cNvSpPr txBox="1">
            <a:spLocks noChangeArrowheads="1"/>
          </p:cNvSpPr>
          <p:nvPr/>
        </p:nvSpPr>
        <p:spPr bwMode="auto">
          <a:xfrm>
            <a:off x="2987824" y="548680"/>
            <a:ext cx="6659562" cy="1785104"/>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6"/>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4400" b="0" dirty="0" smtClean="0">
                <a:solidFill>
                  <a:schemeClr val="tx2"/>
                </a:solidFill>
                <a:effectLst>
                  <a:outerShdw blurRad="38100" dist="38100" dir="2700000" algn="tl">
                    <a:srgbClr val="C0C0C0"/>
                  </a:outerShdw>
                </a:effectLst>
                <a:latin typeface="华文琥珀" pitchFamily="2" charset="-122"/>
                <a:ea typeface="华文琥珀" pitchFamily="2" charset="-122"/>
              </a:rPr>
              <a:t>第</a:t>
            </a:r>
            <a:r>
              <a:rPr lang="en-US" altLang="zh-CN" sz="4400" b="0" dirty="0" smtClean="0">
                <a:solidFill>
                  <a:schemeClr val="tx2"/>
                </a:solidFill>
                <a:effectLst>
                  <a:outerShdw blurRad="38100" dist="38100" dir="2700000" algn="tl">
                    <a:srgbClr val="C0C0C0"/>
                  </a:outerShdw>
                </a:effectLst>
                <a:latin typeface="华文琥珀" pitchFamily="2" charset="-122"/>
                <a:ea typeface="华文琥珀" pitchFamily="2" charset="-122"/>
              </a:rPr>
              <a:t>6</a:t>
            </a:r>
            <a:r>
              <a:rPr lang="zh-CN" altLang="en-US" sz="4400" b="0" dirty="0" smtClean="0">
                <a:solidFill>
                  <a:schemeClr val="tx2"/>
                </a:solidFill>
                <a:effectLst>
                  <a:outerShdw blurRad="38100" dist="38100" dir="2700000" algn="tl">
                    <a:srgbClr val="C0C0C0"/>
                  </a:outerShdw>
                </a:effectLst>
                <a:latin typeface="华文琥珀" pitchFamily="2" charset="-122"/>
                <a:ea typeface="华文琥珀" pitchFamily="2" charset="-122"/>
              </a:rPr>
              <a:t>章 </a:t>
            </a:r>
            <a:endParaRPr lang="en-US" altLang="zh-CN" sz="4400" b="0" dirty="0" smtClean="0">
              <a:solidFill>
                <a:schemeClr val="tx2"/>
              </a:solidFill>
              <a:effectLst>
                <a:outerShdw blurRad="38100" dist="38100" dir="2700000" algn="tl">
                  <a:srgbClr val="C0C0C0"/>
                </a:outerShdw>
              </a:effectLst>
              <a:latin typeface="华文琥珀" pitchFamily="2" charset="-122"/>
              <a:ea typeface="华文琥珀" pitchFamily="2" charset="-122"/>
            </a:endParaRPr>
          </a:p>
          <a:p>
            <a:pPr>
              <a:spcBef>
                <a:spcPct val="50000"/>
              </a:spcBef>
            </a:pPr>
            <a:r>
              <a:rPr lang="zh-CN" altLang="en-US" sz="4400" b="0" dirty="0" smtClean="0">
                <a:solidFill>
                  <a:schemeClr val="tx2"/>
                </a:solidFill>
                <a:effectLst>
                  <a:outerShdw blurRad="38100" dist="38100" dir="2700000" algn="tl">
                    <a:srgbClr val="C0C0C0"/>
                  </a:outerShdw>
                </a:effectLst>
                <a:latin typeface="华文琥珀" pitchFamily="2" charset="-122"/>
                <a:ea typeface="华文琥珀" pitchFamily="2" charset="-122"/>
              </a:rPr>
              <a:t>计算机信息安全</a:t>
            </a:r>
            <a:endParaRPr lang="zh-CN" altLang="en-US" sz="4400" b="0" dirty="0">
              <a:solidFill>
                <a:schemeClr val="tx2"/>
              </a:solidFill>
              <a:effectLst>
                <a:outerShdw blurRad="38100" dist="38100" dir="2700000" algn="tl">
                  <a:srgbClr val="C0C0C0"/>
                </a:outerShdw>
              </a:effectLst>
              <a:latin typeface="华文琥珀" pitchFamily="2" charset="-122"/>
              <a:ea typeface="华文琥珀" pitchFamily="2" charset="-122"/>
            </a:endParaRPr>
          </a:p>
        </p:txBody>
      </p:sp>
    </p:spTree>
    <p:extLst>
      <p:ext uri="{BB962C8B-B14F-4D97-AF65-F5344CB8AC3E}">
        <p14:creationId xmlns:p14="http://schemas.microsoft.com/office/powerpoint/2010/main" val="17621094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86082">
                                            <p:txEl>
                                              <p:pRg st="0" end="0"/>
                                            </p:txEl>
                                          </p:spTgt>
                                        </p:tgtEl>
                                        <p:attrNameLst>
                                          <p:attrName>ppt_x</p:attrName>
                                          <p:attrName>ppt_y</p:attrName>
                                        </p:attrNameLst>
                                      </p:cBhvr>
                                    </p:animMotion>
                                    <p:animRot by="1500000">
                                      <p:cBhvr>
                                        <p:cTn id="7" dur="125" fill="hold">
                                          <p:stCondLst>
                                            <p:cond delay="0"/>
                                          </p:stCondLst>
                                        </p:cTn>
                                        <p:tgtEl>
                                          <p:spTgt spid="686082">
                                            <p:txEl>
                                              <p:pRg st="0" end="0"/>
                                            </p:txEl>
                                          </p:spTgt>
                                        </p:tgtEl>
                                        <p:attrNameLst>
                                          <p:attrName>r</p:attrName>
                                        </p:attrNameLst>
                                      </p:cBhvr>
                                    </p:animRot>
                                    <p:animRot by="-1500000">
                                      <p:cBhvr>
                                        <p:cTn id="8" dur="125" fill="hold">
                                          <p:stCondLst>
                                            <p:cond delay="125"/>
                                          </p:stCondLst>
                                        </p:cTn>
                                        <p:tgtEl>
                                          <p:spTgt spid="686082">
                                            <p:txEl>
                                              <p:pRg st="0" end="0"/>
                                            </p:txEl>
                                          </p:spTgt>
                                        </p:tgtEl>
                                        <p:attrNameLst>
                                          <p:attrName>r</p:attrName>
                                        </p:attrNameLst>
                                      </p:cBhvr>
                                    </p:animRot>
                                    <p:animRot by="-1500000">
                                      <p:cBhvr>
                                        <p:cTn id="9" dur="125" fill="hold">
                                          <p:stCondLst>
                                            <p:cond delay="250"/>
                                          </p:stCondLst>
                                        </p:cTn>
                                        <p:tgtEl>
                                          <p:spTgt spid="686082">
                                            <p:txEl>
                                              <p:pRg st="0" end="0"/>
                                            </p:txEl>
                                          </p:spTgt>
                                        </p:tgtEl>
                                        <p:attrNameLst>
                                          <p:attrName>r</p:attrName>
                                        </p:attrNameLst>
                                      </p:cBhvr>
                                    </p:animRot>
                                    <p:animRot by="1500000">
                                      <p:cBhvr>
                                        <p:cTn id="10" dur="125" fill="hold">
                                          <p:stCondLst>
                                            <p:cond delay="375"/>
                                          </p:stCondLst>
                                        </p:cTn>
                                        <p:tgtEl>
                                          <p:spTgt spid="68608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1116013" y="260350"/>
            <a:ext cx="6716712" cy="642938"/>
          </a:xfrm>
        </p:spPr>
        <p:txBody>
          <a:bodyPr/>
          <a:lstStyle/>
          <a:p>
            <a:r>
              <a:rPr lang="zh-CN" altLang="en-US" b="0" dirty="0" smtClean="0">
                <a:effectLst>
                  <a:outerShdw blurRad="38100" dist="38100" dir="2700000" algn="tl">
                    <a:srgbClr val="C0C0C0"/>
                  </a:outerShdw>
                </a:effectLst>
              </a:rPr>
              <a:t>计算机犯罪</a:t>
            </a:r>
            <a:endParaRPr lang="zh-CN" altLang="en-US" b="0" dirty="0">
              <a:effectLst>
                <a:outerShdw blurRad="38100" dist="38100" dir="2700000" algn="tl">
                  <a:srgbClr val="C0C0C0"/>
                </a:outerShdw>
              </a:effectLst>
            </a:endParaRPr>
          </a:p>
        </p:txBody>
      </p:sp>
      <p:sp>
        <p:nvSpPr>
          <p:cNvPr id="670723" name="Rectangle 3"/>
          <p:cNvSpPr>
            <a:spLocks noGrp="1" noChangeArrowheads="1"/>
          </p:cNvSpPr>
          <p:nvPr>
            <p:ph type="body" idx="1"/>
          </p:nvPr>
        </p:nvSpPr>
        <p:spPr>
          <a:xfrm>
            <a:off x="323850" y="1125538"/>
            <a:ext cx="8382000" cy="4724400"/>
          </a:xfrm>
        </p:spPr>
        <p:txBody>
          <a:bodyPr/>
          <a:lstStyle/>
          <a:p>
            <a:pPr lvl="1"/>
            <a:r>
              <a:rPr lang="zh-CN" altLang="en-US" sz="2300" b="1" dirty="0" smtClean="0">
                <a:latin typeface="宋体" pitchFamily="2" charset="-122"/>
              </a:rPr>
              <a:t>寄生</a:t>
            </a:r>
            <a:r>
              <a:rPr lang="zh-CN" altLang="en-US" sz="2300" b="1" dirty="0">
                <a:latin typeface="宋体" pitchFamily="2" charset="-122"/>
              </a:rPr>
              <a:t>术：用某种方式紧跟享有特权的用户打入系统或在系统中装入</a:t>
            </a:r>
            <a:r>
              <a:rPr lang="en-US" altLang="zh-CN" sz="2300" b="1" dirty="0">
                <a:latin typeface="宋体" pitchFamily="2" charset="-122"/>
              </a:rPr>
              <a:t>"</a:t>
            </a:r>
            <a:r>
              <a:rPr lang="zh-CN" altLang="en-US" sz="2300" b="1" dirty="0">
                <a:latin typeface="宋体" pitchFamily="2" charset="-122"/>
              </a:rPr>
              <a:t>寄生虫</a:t>
            </a:r>
            <a:r>
              <a:rPr lang="en-US" altLang="zh-CN" sz="2300" b="1" dirty="0">
                <a:latin typeface="宋体" pitchFamily="2" charset="-122"/>
              </a:rPr>
              <a:t>"</a:t>
            </a:r>
            <a:r>
              <a:rPr lang="zh-CN" altLang="en-US" sz="2300" b="1" dirty="0">
                <a:latin typeface="宋体" pitchFamily="2" charset="-122"/>
              </a:rPr>
              <a:t>。</a:t>
            </a:r>
          </a:p>
          <a:p>
            <a:pPr lvl="1"/>
            <a:r>
              <a:rPr lang="zh-CN" altLang="en-US" sz="2300" b="1" dirty="0" smtClean="0">
                <a:latin typeface="宋体" pitchFamily="2" charset="-122"/>
              </a:rPr>
              <a:t>超级</a:t>
            </a:r>
            <a:r>
              <a:rPr lang="zh-CN" altLang="en-US" sz="2300" b="1" dirty="0">
                <a:latin typeface="宋体" pitchFamily="2" charset="-122"/>
              </a:rPr>
              <a:t>冲杀：用共享程序突破系统防护，进行非法存取或破坏数据及系统功能。</a:t>
            </a:r>
          </a:p>
          <a:p>
            <a:pPr lvl="1"/>
            <a:r>
              <a:rPr lang="zh-CN" altLang="en-US" sz="2300" b="1" dirty="0" smtClean="0">
                <a:latin typeface="宋体" pitchFamily="2" charset="-122"/>
              </a:rPr>
              <a:t>异步</a:t>
            </a:r>
            <a:r>
              <a:rPr lang="zh-CN" altLang="en-US" sz="2300" b="1" dirty="0">
                <a:latin typeface="宋体" pitchFamily="2" charset="-122"/>
              </a:rPr>
              <a:t>攻击：将犯罪指令掺杂在正常作业程序中，以获取数据文件。</a:t>
            </a:r>
          </a:p>
          <a:p>
            <a:pPr lvl="1"/>
            <a:r>
              <a:rPr lang="zh-CN" altLang="en-US" sz="2300" b="1" dirty="0" smtClean="0">
                <a:latin typeface="宋体" pitchFamily="2" charset="-122"/>
              </a:rPr>
              <a:t>废品</a:t>
            </a:r>
            <a:r>
              <a:rPr lang="zh-CN" altLang="en-US" sz="2300" b="1" dirty="0">
                <a:latin typeface="宋体" pitchFamily="2" charset="-122"/>
              </a:rPr>
              <a:t>利用：从废弃资料、磁盘、磁带中提取有用信息或进一步分析系统密码等。</a:t>
            </a:r>
          </a:p>
          <a:p>
            <a:pPr lvl="1"/>
            <a:r>
              <a:rPr lang="zh-CN" altLang="en-US" sz="2300" b="1" dirty="0" smtClean="0">
                <a:latin typeface="宋体" pitchFamily="2" charset="-122"/>
              </a:rPr>
              <a:t>伪造</a:t>
            </a:r>
            <a:r>
              <a:rPr lang="zh-CN" altLang="en-US" sz="2300" b="1" dirty="0">
                <a:latin typeface="宋体" pitchFamily="2" charset="-122"/>
              </a:rPr>
              <a:t>证件：伪造信用卡、磁卡、存折等。</a:t>
            </a:r>
          </a:p>
          <a:p>
            <a:pPr lvl="1">
              <a:buFont typeface="Wingdings" pitchFamily="2" charset="2"/>
              <a:buNone/>
            </a:pPr>
            <a:endParaRPr lang="en-US" altLang="zh-CN" sz="2300" dirty="0">
              <a:latin typeface="宋体" pitchFamily="2" charset="-122"/>
            </a:endParaRPr>
          </a:p>
        </p:txBody>
      </p:sp>
      <p:sp>
        <p:nvSpPr>
          <p:cNvPr id="670724" name="Rectangle 4"/>
          <p:cNvSpPr>
            <a:spLocks noChangeArrowheads="1"/>
          </p:cNvSpPr>
          <p:nvPr/>
        </p:nvSpPr>
        <p:spPr bwMode="auto">
          <a:xfrm>
            <a:off x="3552825"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Tree>
    <p:extLst>
      <p:ext uri="{BB962C8B-B14F-4D97-AF65-F5344CB8AC3E}">
        <p14:creationId xmlns:p14="http://schemas.microsoft.com/office/powerpoint/2010/main" val="2176035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subTitle" idx="1"/>
          </p:nvPr>
        </p:nvSpPr>
        <p:spPr>
          <a:xfrm>
            <a:off x="468313" y="2780928"/>
            <a:ext cx="6480175" cy="2952327"/>
          </a:xfrm>
        </p:spPr>
        <p:txBody>
          <a:bodyPr/>
          <a:lstStyle/>
          <a:p>
            <a:pPr algn="l">
              <a:spcBef>
                <a:spcPts val="0"/>
              </a:spcBef>
              <a:buFont typeface="Wingdings" pitchFamily="2" charset="2"/>
              <a:buChar char="l"/>
            </a:pPr>
            <a:r>
              <a:rPr lang="zh-CN" altLang="en-US" b="1" dirty="0" smtClean="0">
                <a:hlinkClick r:id="rId2" action="ppaction://hlinksldjump"/>
              </a:rPr>
              <a:t>计算机信息安全概述</a:t>
            </a:r>
            <a:endParaRPr lang="en-US" altLang="zh-CN" b="1" dirty="0" smtClean="0"/>
          </a:p>
          <a:p>
            <a:pPr algn="l">
              <a:spcBef>
                <a:spcPts val="0"/>
              </a:spcBef>
              <a:buFont typeface="Wingdings" pitchFamily="2" charset="2"/>
              <a:buChar char="l"/>
            </a:pPr>
            <a:r>
              <a:rPr lang="zh-CN" altLang="en-US" b="1" dirty="0" smtClean="0">
                <a:hlinkClick r:id="rId3" action="ppaction://hlinksldjump"/>
              </a:rPr>
              <a:t>计算机信息保密措施</a:t>
            </a:r>
            <a:endParaRPr lang="zh-CN" altLang="en-US" b="1" dirty="0"/>
          </a:p>
          <a:p>
            <a:pPr algn="l">
              <a:spcBef>
                <a:spcPts val="0"/>
              </a:spcBef>
              <a:buFont typeface="Wingdings" pitchFamily="2" charset="2"/>
              <a:buChar char="l"/>
            </a:pPr>
            <a:r>
              <a:rPr lang="zh-CN" altLang="en-US" b="1" dirty="0">
                <a:hlinkClick r:id="rId4" action="ppaction://hlinksldjump"/>
              </a:rPr>
              <a:t>计算机病毒与</a:t>
            </a:r>
            <a:r>
              <a:rPr lang="zh-CN" altLang="en-US" b="1" dirty="0" smtClean="0">
                <a:hlinkClick r:id="rId4" action="ppaction://hlinksldjump"/>
              </a:rPr>
              <a:t>防治</a:t>
            </a:r>
            <a:endParaRPr lang="en-US" altLang="zh-CN" b="1" dirty="0" smtClean="0"/>
          </a:p>
          <a:p>
            <a:pPr algn="l">
              <a:spcBef>
                <a:spcPts val="0"/>
              </a:spcBef>
              <a:buFont typeface="Wingdings" pitchFamily="2" charset="2"/>
              <a:buChar char="l"/>
            </a:pPr>
            <a:r>
              <a:rPr lang="zh-CN" altLang="en-US" b="1" dirty="0" smtClean="0">
                <a:hlinkClick r:id="rId5" action="ppaction://hlinksldjump"/>
              </a:rPr>
              <a:t>计算机犯罪</a:t>
            </a:r>
            <a:endParaRPr lang="zh-CN" altLang="en-US" b="1" dirty="0"/>
          </a:p>
          <a:p>
            <a:pPr algn="l">
              <a:spcBef>
                <a:spcPts val="0"/>
              </a:spcBef>
              <a:buFont typeface="Wingdings" pitchFamily="2" charset="2"/>
              <a:buChar char="l"/>
            </a:pPr>
            <a:r>
              <a:rPr lang="zh-CN" altLang="en-US" b="1" dirty="0">
                <a:solidFill>
                  <a:schemeClr val="accent6">
                    <a:lumMod val="60000"/>
                    <a:lumOff val="40000"/>
                  </a:schemeClr>
                </a:solidFill>
              </a:rPr>
              <a:t>软件的知识产权保护</a:t>
            </a:r>
          </a:p>
        </p:txBody>
      </p:sp>
      <p:sp>
        <p:nvSpPr>
          <p:cNvPr id="686083" name="Text Box 3" descr="OOOPIC_vipvip_20080918214459585784a2fb4d9263105"/>
          <p:cNvSpPr txBox="1">
            <a:spLocks noChangeArrowheads="1"/>
          </p:cNvSpPr>
          <p:nvPr/>
        </p:nvSpPr>
        <p:spPr bwMode="auto">
          <a:xfrm>
            <a:off x="2987824" y="548680"/>
            <a:ext cx="6659562" cy="1785104"/>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6"/>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4400" b="0" dirty="0" smtClean="0">
                <a:solidFill>
                  <a:schemeClr val="tx2"/>
                </a:solidFill>
                <a:effectLst>
                  <a:outerShdw blurRad="38100" dist="38100" dir="2700000" algn="tl">
                    <a:srgbClr val="C0C0C0"/>
                  </a:outerShdw>
                </a:effectLst>
                <a:latin typeface="华文琥珀" pitchFamily="2" charset="-122"/>
                <a:ea typeface="华文琥珀" pitchFamily="2" charset="-122"/>
              </a:rPr>
              <a:t>第</a:t>
            </a:r>
            <a:r>
              <a:rPr lang="en-US" altLang="zh-CN" sz="4400" b="0" dirty="0" smtClean="0">
                <a:solidFill>
                  <a:schemeClr val="tx2"/>
                </a:solidFill>
                <a:effectLst>
                  <a:outerShdw blurRad="38100" dist="38100" dir="2700000" algn="tl">
                    <a:srgbClr val="C0C0C0"/>
                  </a:outerShdw>
                </a:effectLst>
                <a:latin typeface="华文琥珀" pitchFamily="2" charset="-122"/>
                <a:ea typeface="华文琥珀" pitchFamily="2" charset="-122"/>
              </a:rPr>
              <a:t>6</a:t>
            </a:r>
            <a:r>
              <a:rPr lang="zh-CN" altLang="en-US" sz="4400" b="0" dirty="0" smtClean="0">
                <a:solidFill>
                  <a:schemeClr val="tx2"/>
                </a:solidFill>
                <a:effectLst>
                  <a:outerShdw blurRad="38100" dist="38100" dir="2700000" algn="tl">
                    <a:srgbClr val="C0C0C0"/>
                  </a:outerShdw>
                </a:effectLst>
                <a:latin typeface="华文琥珀" pitchFamily="2" charset="-122"/>
                <a:ea typeface="华文琥珀" pitchFamily="2" charset="-122"/>
              </a:rPr>
              <a:t>章 </a:t>
            </a:r>
            <a:endParaRPr lang="en-US" altLang="zh-CN" sz="4400" b="0" dirty="0" smtClean="0">
              <a:solidFill>
                <a:schemeClr val="tx2"/>
              </a:solidFill>
              <a:effectLst>
                <a:outerShdw blurRad="38100" dist="38100" dir="2700000" algn="tl">
                  <a:srgbClr val="C0C0C0"/>
                </a:outerShdw>
              </a:effectLst>
              <a:latin typeface="华文琥珀" pitchFamily="2" charset="-122"/>
              <a:ea typeface="华文琥珀" pitchFamily="2" charset="-122"/>
            </a:endParaRPr>
          </a:p>
          <a:p>
            <a:pPr>
              <a:spcBef>
                <a:spcPct val="50000"/>
              </a:spcBef>
            </a:pPr>
            <a:r>
              <a:rPr lang="zh-CN" altLang="en-US" sz="4400" b="0" dirty="0" smtClean="0">
                <a:solidFill>
                  <a:schemeClr val="tx2"/>
                </a:solidFill>
                <a:effectLst>
                  <a:outerShdw blurRad="38100" dist="38100" dir="2700000" algn="tl">
                    <a:srgbClr val="C0C0C0"/>
                  </a:outerShdw>
                </a:effectLst>
                <a:latin typeface="华文琥珀" pitchFamily="2" charset="-122"/>
                <a:ea typeface="华文琥珀" pitchFamily="2" charset="-122"/>
              </a:rPr>
              <a:t>计算机信息安全</a:t>
            </a:r>
            <a:endParaRPr lang="zh-CN" altLang="en-US" sz="4400" b="0" dirty="0">
              <a:solidFill>
                <a:schemeClr val="tx2"/>
              </a:solidFill>
              <a:effectLst>
                <a:outerShdw blurRad="38100" dist="38100" dir="2700000" algn="tl">
                  <a:srgbClr val="C0C0C0"/>
                </a:outerShdw>
              </a:effectLst>
              <a:latin typeface="华文琥珀" pitchFamily="2" charset="-122"/>
              <a:ea typeface="华文琥珀" pitchFamily="2" charset="-122"/>
            </a:endParaRPr>
          </a:p>
        </p:txBody>
      </p:sp>
    </p:spTree>
    <p:extLst>
      <p:ext uri="{BB962C8B-B14F-4D97-AF65-F5344CB8AC3E}">
        <p14:creationId xmlns:p14="http://schemas.microsoft.com/office/powerpoint/2010/main" val="1306283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86082">
                                            <p:txEl>
                                              <p:pRg st="4" end="4"/>
                                            </p:txEl>
                                          </p:spTgt>
                                        </p:tgtEl>
                                        <p:attrNameLst>
                                          <p:attrName>ppt_x</p:attrName>
                                          <p:attrName>ppt_y</p:attrName>
                                        </p:attrNameLst>
                                      </p:cBhvr>
                                    </p:animMotion>
                                    <p:animRot by="1500000">
                                      <p:cBhvr>
                                        <p:cTn id="7" dur="125" fill="hold">
                                          <p:stCondLst>
                                            <p:cond delay="0"/>
                                          </p:stCondLst>
                                        </p:cTn>
                                        <p:tgtEl>
                                          <p:spTgt spid="686082">
                                            <p:txEl>
                                              <p:pRg st="4" end="4"/>
                                            </p:txEl>
                                          </p:spTgt>
                                        </p:tgtEl>
                                        <p:attrNameLst>
                                          <p:attrName>r</p:attrName>
                                        </p:attrNameLst>
                                      </p:cBhvr>
                                    </p:animRot>
                                    <p:animRot by="-1500000">
                                      <p:cBhvr>
                                        <p:cTn id="8" dur="125" fill="hold">
                                          <p:stCondLst>
                                            <p:cond delay="125"/>
                                          </p:stCondLst>
                                        </p:cTn>
                                        <p:tgtEl>
                                          <p:spTgt spid="686082">
                                            <p:txEl>
                                              <p:pRg st="4" end="4"/>
                                            </p:txEl>
                                          </p:spTgt>
                                        </p:tgtEl>
                                        <p:attrNameLst>
                                          <p:attrName>r</p:attrName>
                                        </p:attrNameLst>
                                      </p:cBhvr>
                                    </p:animRot>
                                    <p:animRot by="-1500000">
                                      <p:cBhvr>
                                        <p:cTn id="9" dur="125" fill="hold">
                                          <p:stCondLst>
                                            <p:cond delay="250"/>
                                          </p:stCondLst>
                                        </p:cTn>
                                        <p:tgtEl>
                                          <p:spTgt spid="686082">
                                            <p:txEl>
                                              <p:pRg st="4" end="4"/>
                                            </p:txEl>
                                          </p:spTgt>
                                        </p:tgtEl>
                                        <p:attrNameLst>
                                          <p:attrName>r</p:attrName>
                                        </p:attrNameLst>
                                      </p:cBhvr>
                                    </p:animRot>
                                    <p:animRot by="1500000">
                                      <p:cBhvr>
                                        <p:cTn id="10" dur="125" fill="hold">
                                          <p:stCondLst>
                                            <p:cond delay="375"/>
                                          </p:stCondLst>
                                        </p:cTn>
                                        <p:tgtEl>
                                          <p:spTgt spid="686082">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1116013" y="260350"/>
            <a:ext cx="6716712" cy="642938"/>
          </a:xfrm>
        </p:spPr>
        <p:txBody>
          <a:bodyPr/>
          <a:lstStyle/>
          <a:p>
            <a:r>
              <a:rPr lang="zh-CN" altLang="en-US" b="0" dirty="0" smtClean="0">
                <a:effectLst>
                  <a:outerShdw blurRad="38100" dist="38100" dir="2700000" algn="tl">
                    <a:srgbClr val="C0C0C0"/>
                  </a:outerShdw>
                </a:effectLst>
              </a:rPr>
              <a:t>计算机软件知识保护</a:t>
            </a:r>
            <a:endParaRPr lang="zh-CN" altLang="en-US" b="0" dirty="0">
              <a:effectLst>
                <a:outerShdw blurRad="38100" dist="38100" dir="2700000" algn="tl">
                  <a:srgbClr val="C0C0C0"/>
                </a:outerShdw>
              </a:effectLst>
            </a:endParaRPr>
          </a:p>
        </p:txBody>
      </p:sp>
      <p:sp>
        <p:nvSpPr>
          <p:cNvPr id="671747" name="Rectangle 3"/>
          <p:cNvSpPr>
            <a:spLocks noGrp="1" noChangeArrowheads="1"/>
          </p:cNvSpPr>
          <p:nvPr>
            <p:ph type="body" idx="1"/>
          </p:nvPr>
        </p:nvSpPr>
        <p:spPr>
          <a:xfrm>
            <a:off x="323850" y="1341438"/>
            <a:ext cx="8382000" cy="3776662"/>
          </a:xfrm>
        </p:spPr>
        <p:txBody>
          <a:bodyPr/>
          <a:lstStyle/>
          <a:p>
            <a:r>
              <a:rPr lang="zh-CN" altLang="en-US" sz="2800" b="1" dirty="0" smtClean="0">
                <a:latin typeface="宋体" pitchFamily="2" charset="-122"/>
              </a:rPr>
              <a:t>为什么</a:t>
            </a:r>
            <a:r>
              <a:rPr lang="zh-CN" altLang="en-US" sz="2800" b="1" dirty="0">
                <a:latin typeface="宋体" pitchFamily="2" charset="-122"/>
              </a:rPr>
              <a:t>要进行计算机职业道德教育 </a:t>
            </a:r>
          </a:p>
          <a:p>
            <a:pPr lvl="1"/>
            <a:r>
              <a:rPr lang="zh-CN" altLang="en-US" sz="2200" b="1" dirty="0">
                <a:latin typeface="宋体" pitchFamily="2" charset="-122"/>
              </a:rPr>
              <a:t>并非所有的问题都能由法律来解决或园满解决</a:t>
            </a:r>
          </a:p>
          <a:p>
            <a:pPr lvl="2"/>
            <a:r>
              <a:rPr lang="zh-CN" altLang="en-US" b="1" dirty="0">
                <a:latin typeface="宋体" pitchFamily="2" charset="-122"/>
              </a:rPr>
              <a:t>道德规范形成到一定阶段才能形成法律</a:t>
            </a:r>
          </a:p>
          <a:p>
            <a:pPr lvl="2"/>
            <a:r>
              <a:rPr lang="zh-CN" altLang="en-US" b="1" dirty="0">
                <a:latin typeface="宋体" pitchFamily="2" charset="-122"/>
              </a:rPr>
              <a:t>道德正是法律行为规范的补充，它是非强性的，具有人情的</a:t>
            </a:r>
          </a:p>
          <a:p>
            <a:pPr lvl="2"/>
            <a:r>
              <a:rPr lang="zh-CN" altLang="en-US" b="1" dirty="0">
                <a:latin typeface="宋体" pitchFamily="2" charset="-122"/>
              </a:rPr>
              <a:t>法律存在疏漏和滞后</a:t>
            </a:r>
          </a:p>
          <a:p>
            <a:pPr lvl="2"/>
            <a:r>
              <a:rPr lang="zh-CN" altLang="en-US" b="1" dirty="0">
                <a:latin typeface="宋体" pitchFamily="2" charset="-122"/>
              </a:rPr>
              <a:t>计算机信息安全的主体是人，人存在可塑性</a:t>
            </a:r>
          </a:p>
          <a:p>
            <a:pPr lvl="2"/>
            <a:r>
              <a:rPr lang="zh-CN" altLang="en-US" b="1" dirty="0">
                <a:latin typeface="宋体" pitchFamily="2" charset="-122"/>
              </a:rPr>
              <a:t>提高信息安全防护的意识和能力</a:t>
            </a:r>
            <a:endParaRPr lang="zh-CN" altLang="en-US" sz="2200" b="1" dirty="0">
              <a:latin typeface="宋体" pitchFamily="2" charset="-122"/>
            </a:endParaRPr>
          </a:p>
        </p:txBody>
      </p:sp>
      <p:sp>
        <p:nvSpPr>
          <p:cNvPr id="671748" name="Rectangle 4"/>
          <p:cNvSpPr>
            <a:spLocks noChangeArrowheads="1"/>
          </p:cNvSpPr>
          <p:nvPr/>
        </p:nvSpPr>
        <p:spPr bwMode="auto">
          <a:xfrm>
            <a:off x="3552825"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Tree>
    <p:extLst>
      <p:ext uri="{BB962C8B-B14F-4D97-AF65-F5344CB8AC3E}">
        <p14:creationId xmlns:p14="http://schemas.microsoft.com/office/powerpoint/2010/main" val="306607000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1116013" y="260350"/>
            <a:ext cx="6716712" cy="642938"/>
          </a:xfrm>
        </p:spPr>
        <p:txBody>
          <a:bodyPr/>
          <a:lstStyle/>
          <a:p>
            <a:r>
              <a:rPr lang="zh-CN" altLang="en-US" b="0" dirty="0">
                <a:effectLst>
                  <a:outerShdw blurRad="38100" dist="38100" dir="2700000" algn="tl">
                    <a:srgbClr val="C0C0C0"/>
                  </a:outerShdw>
                </a:effectLst>
              </a:rPr>
              <a:t>计算机软件知识保护</a:t>
            </a:r>
          </a:p>
        </p:txBody>
      </p:sp>
      <p:sp>
        <p:nvSpPr>
          <p:cNvPr id="672771" name="Rectangle 3"/>
          <p:cNvSpPr>
            <a:spLocks noGrp="1" noChangeArrowheads="1"/>
          </p:cNvSpPr>
          <p:nvPr>
            <p:ph type="body" idx="1"/>
          </p:nvPr>
        </p:nvSpPr>
        <p:spPr>
          <a:xfrm>
            <a:off x="250825" y="1268413"/>
            <a:ext cx="8382000" cy="3921125"/>
          </a:xfrm>
        </p:spPr>
        <p:txBody>
          <a:bodyPr/>
          <a:lstStyle/>
          <a:p>
            <a:r>
              <a:rPr lang="zh-CN" altLang="en-US" sz="2800" b="1" dirty="0">
                <a:latin typeface="宋体" pitchFamily="2" charset="-122"/>
              </a:rPr>
              <a:t>计算机职业道德的基本范畴</a:t>
            </a:r>
          </a:p>
          <a:p>
            <a:pPr lvl="1"/>
            <a:r>
              <a:rPr lang="zh-CN" altLang="en-US" sz="2300" dirty="0">
                <a:latin typeface="宋体" pitchFamily="2" charset="-122"/>
              </a:rPr>
              <a:t>计算机行业及其应用领域所形成的社会意识形态和伦理关系下，调整人与人之间、人与计算机之间、以及人和社会之间的关系的行为规范总和。</a:t>
            </a:r>
          </a:p>
          <a:p>
            <a:pPr lvl="1" algn="just"/>
            <a:r>
              <a:rPr lang="zh-CN" altLang="en-US" sz="2300" dirty="0">
                <a:latin typeface="宋体" pitchFamily="2" charset="-122"/>
              </a:rPr>
              <a:t>在计算机信息系统形成和应用所构成的社会范围内，经过一定时期的发展，经过新社会形式的伦理意识和传统社会已有的道德规范的冲突、平衡、融合，形成了一系列的计算机职业行为规范。</a:t>
            </a:r>
            <a:endParaRPr lang="zh-CN" altLang="en-US" sz="2300" dirty="0">
              <a:latin typeface="宋体" pitchFamily="2" charset="-122"/>
              <a:cs typeface="Times New Roman" pitchFamily="18" charset="0"/>
            </a:endParaRPr>
          </a:p>
          <a:p>
            <a:pPr lvl="1"/>
            <a:endParaRPr lang="zh-CN" altLang="en-US" sz="2300" dirty="0">
              <a:latin typeface="宋体" pitchFamily="2" charset="-122"/>
              <a:cs typeface="Times New Roman" pitchFamily="18" charset="0"/>
            </a:endParaRPr>
          </a:p>
          <a:p>
            <a:pPr lvl="1">
              <a:buFont typeface="Wingdings" pitchFamily="2" charset="2"/>
              <a:buNone/>
            </a:pPr>
            <a:r>
              <a:rPr lang="zh-CN" altLang="en-US" sz="2300" b="1" dirty="0">
                <a:latin typeface="宋体" pitchFamily="2" charset="-122"/>
              </a:rPr>
              <a:t> </a:t>
            </a:r>
          </a:p>
        </p:txBody>
      </p:sp>
      <p:sp>
        <p:nvSpPr>
          <p:cNvPr id="672772" name="Rectangle 4"/>
          <p:cNvSpPr>
            <a:spLocks noChangeArrowheads="1"/>
          </p:cNvSpPr>
          <p:nvPr/>
        </p:nvSpPr>
        <p:spPr bwMode="auto">
          <a:xfrm>
            <a:off x="3552825"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Tree>
    <p:extLst>
      <p:ext uri="{BB962C8B-B14F-4D97-AF65-F5344CB8AC3E}">
        <p14:creationId xmlns:p14="http://schemas.microsoft.com/office/powerpoint/2010/main" val="17756957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1116013" y="260350"/>
            <a:ext cx="6716712" cy="642938"/>
          </a:xfrm>
        </p:spPr>
        <p:txBody>
          <a:bodyPr/>
          <a:lstStyle/>
          <a:p>
            <a:r>
              <a:rPr lang="zh-CN" altLang="en-US" b="0" dirty="0">
                <a:effectLst>
                  <a:outerShdw blurRad="38100" dist="38100" dir="2700000" algn="tl">
                    <a:srgbClr val="C0C0C0"/>
                  </a:outerShdw>
                </a:effectLst>
              </a:rPr>
              <a:t>计算机软件知识保护</a:t>
            </a:r>
          </a:p>
        </p:txBody>
      </p:sp>
      <p:sp>
        <p:nvSpPr>
          <p:cNvPr id="673795" name="Rectangle 3"/>
          <p:cNvSpPr>
            <a:spLocks noGrp="1" noChangeArrowheads="1"/>
          </p:cNvSpPr>
          <p:nvPr>
            <p:ph type="body" idx="1"/>
          </p:nvPr>
        </p:nvSpPr>
        <p:spPr>
          <a:xfrm>
            <a:off x="10404" y="1196752"/>
            <a:ext cx="8964488" cy="4968875"/>
          </a:xfrm>
        </p:spPr>
        <p:txBody>
          <a:bodyPr/>
          <a:lstStyle/>
          <a:p>
            <a:pPr>
              <a:lnSpc>
                <a:spcPct val="90000"/>
              </a:lnSpc>
            </a:pPr>
            <a:r>
              <a:rPr lang="zh-CN" altLang="en-US" sz="2800" b="1" dirty="0" smtClean="0">
                <a:solidFill>
                  <a:srgbClr val="FF0000"/>
                </a:solidFill>
                <a:latin typeface="宋体" pitchFamily="2" charset="-122"/>
              </a:rPr>
              <a:t>计算机信息</a:t>
            </a:r>
            <a:r>
              <a:rPr lang="zh-CN" altLang="en-US" sz="2800" b="1" dirty="0">
                <a:solidFill>
                  <a:srgbClr val="FF0000"/>
                </a:solidFill>
                <a:latin typeface="宋体" pitchFamily="2" charset="-122"/>
              </a:rPr>
              <a:t>使用的道德</a:t>
            </a:r>
            <a:r>
              <a:rPr lang="zh-CN" altLang="en-US" sz="2800" b="1" dirty="0" smtClean="0">
                <a:solidFill>
                  <a:srgbClr val="FF0000"/>
                </a:solidFill>
                <a:latin typeface="宋体" pitchFamily="2" charset="-122"/>
              </a:rPr>
              <a:t>规范</a:t>
            </a:r>
            <a:endParaRPr lang="zh-CN" altLang="en-US" sz="2800" b="1" dirty="0">
              <a:solidFill>
                <a:srgbClr val="FF0000"/>
              </a:solidFill>
              <a:latin typeface="宋体" pitchFamily="2" charset="-122"/>
            </a:endParaRPr>
          </a:p>
          <a:p>
            <a:pPr lvl="1" algn="just">
              <a:lnSpc>
                <a:spcPts val="2500"/>
              </a:lnSpc>
              <a:spcBef>
                <a:spcPts val="0"/>
              </a:spcBef>
            </a:pPr>
            <a:r>
              <a:rPr lang="zh-CN" altLang="en-US" b="1" dirty="0" smtClean="0">
                <a:latin typeface="宋体" pitchFamily="2" charset="-122"/>
              </a:rPr>
              <a:t>不</a:t>
            </a:r>
            <a:r>
              <a:rPr lang="zh-CN" altLang="en-US" b="1" dirty="0">
                <a:latin typeface="宋体" pitchFamily="2" charset="-122"/>
              </a:rPr>
              <a:t>应该用计算机去伤害他人；</a:t>
            </a:r>
            <a:endParaRPr lang="zh-CN" altLang="en-US" b="1" dirty="0">
              <a:latin typeface="宋体" pitchFamily="2" charset="-122"/>
              <a:cs typeface="Times New Roman" pitchFamily="18" charset="0"/>
            </a:endParaRPr>
          </a:p>
          <a:p>
            <a:pPr lvl="1" algn="just">
              <a:lnSpc>
                <a:spcPts val="2500"/>
              </a:lnSpc>
              <a:spcBef>
                <a:spcPts val="0"/>
              </a:spcBef>
            </a:pPr>
            <a:r>
              <a:rPr lang="zh-CN" altLang="en-US" b="1" dirty="0" smtClean="0">
                <a:latin typeface="宋体" pitchFamily="2" charset="-122"/>
              </a:rPr>
              <a:t>不</a:t>
            </a:r>
            <a:r>
              <a:rPr lang="zh-CN" altLang="en-US" b="1" dirty="0">
                <a:latin typeface="宋体" pitchFamily="2" charset="-122"/>
              </a:rPr>
              <a:t>应该影响他人的计算机工作；</a:t>
            </a:r>
            <a:endParaRPr lang="zh-CN" altLang="en-US" b="1" dirty="0">
              <a:latin typeface="宋体" pitchFamily="2" charset="-122"/>
              <a:cs typeface="Times New Roman" pitchFamily="18" charset="0"/>
            </a:endParaRPr>
          </a:p>
          <a:p>
            <a:pPr lvl="1" algn="just">
              <a:lnSpc>
                <a:spcPts val="2500"/>
              </a:lnSpc>
              <a:spcBef>
                <a:spcPts val="0"/>
              </a:spcBef>
            </a:pPr>
            <a:r>
              <a:rPr lang="zh-CN" altLang="en-US" b="1" dirty="0" smtClean="0">
                <a:latin typeface="宋体" pitchFamily="2" charset="-122"/>
              </a:rPr>
              <a:t>不</a:t>
            </a:r>
            <a:r>
              <a:rPr lang="zh-CN" altLang="en-US" b="1" dirty="0">
                <a:latin typeface="宋体" pitchFamily="2" charset="-122"/>
              </a:rPr>
              <a:t>应该到他人的计算机里去窥探；</a:t>
            </a:r>
            <a:endParaRPr lang="zh-CN" altLang="en-US" b="1" dirty="0">
              <a:latin typeface="宋体" pitchFamily="2" charset="-122"/>
              <a:cs typeface="Times New Roman" pitchFamily="18" charset="0"/>
            </a:endParaRPr>
          </a:p>
          <a:p>
            <a:pPr lvl="1" algn="just">
              <a:lnSpc>
                <a:spcPts val="2500"/>
              </a:lnSpc>
              <a:spcBef>
                <a:spcPts val="0"/>
              </a:spcBef>
            </a:pPr>
            <a:r>
              <a:rPr lang="zh-CN" altLang="en-US" b="1" dirty="0" smtClean="0">
                <a:latin typeface="宋体" pitchFamily="2" charset="-122"/>
              </a:rPr>
              <a:t>不</a:t>
            </a:r>
            <a:r>
              <a:rPr lang="zh-CN" altLang="en-US" b="1" dirty="0">
                <a:latin typeface="宋体" pitchFamily="2" charset="-122"/>
              </a:rPr>
              <a:t>应该用计算机去偷窃；</a:t>
            </a:r>
            <a:endParaRPr lang="zh-CN" altLang="en-US" b="1" dirty="0">
              <a:latin typeface="宋体" pitchFamily="2" charset="-122"/>
              <a:cs typeface="Times New Roman" pitchFamily="18" charset="0"/>
            </a:endParaRPr>
          </a:p>
          <a:p>
            <a:pPr lvl="1" algn="just">
              <a:lnSpc>
                <a:spcPts val="2500"/>
              </a:lnSpc>
              <a:spcBef>
                <a:spcPts val="0"/>
              </a:spcBef>
            </a:pPr>
            <a:r>
              <a:rPr lang="zh-CN" altLang="en-US" b="1" dirty="0" smtClean="0">
                <a:latin typeface="宋体" pitchFamily="2" charset="-122"/>
              </a:rPr>
              <a:t>不</a:t>
            </a:r>
            <a:r>
              <a:rPr lang="zh-CN" altLang="en-US" b="1" dirty="0">
                <a:latin typeface="宋体" pitchFamily="2" charset="-122"/>
              </a:rPr>
              <a:t>应该用计算机去做假证明；</a:t>
            </a:r>
            <a:endParaRPr lang="zh-CN" altLang="en-US" b="1" dirty="0">
              <a:latin typeface="宋体" pitchFamily="2" charset="-122"/>
              <a:cs typeface="Times New Roman" pitchFamily="18" charset="0"/>
            </a:endParaRPr>
          </a:p>
          <a:p>
            <a:pPr lvl="1" algn="just">
              <a:lnSpc>
                <a:spcPts val="2500"/>
              </a:lnSpc>
              <a:spcBef>
                <a:spcPts val="0"/>
              </a:spcBef>
            </a:pPr>
            <a:r>
              <a:rPr lang="zh-CN" altLang="en-US" b="1" dirty="0" smtClean="0">
                <a:latin typeface="宋体" pitchFamily="2" charset="-122"/>
              </a:rPr>
              <a:t>不</a:t>
            </a:r>
            <a:r>
              <a:rPr lang="zh-CN" altLang="en-US" b="1" dirty="0">
                <a:latin typeface="宋体" pitchFamily="2" charset="-122"/>
              </a:rPr>
              <a:t>应该复制或利用没有购买的软件；</a:t>
            </a:r>
            <a:endParaRPr lang="zh-CN" altLang="en-US" b="1" dirty="0">
              <a:latin typeface="宋体" pitchFamily="2" charset="-122"/>
              <a:cs typeface="Times New Roman" pitchFamily="18" charset="0"/>
            </a:endParaRPr>
          </a:p>
          <a:p>
            <a:pPr lvl="1" algn="just">
              <a:lnSpc>
                <a:spcPts val="2500"/>
              </a:lnSpc>
              <a:spcBef>
                <a:spcPts val="0"/>
              </a:spcBef>
            </a:pPr>
            <a:r>
              <a:rPr lang="zh-CN" altLang="en-US" b="1" dirty="0" smtClean="0">
                <a:latin typeface="宋体" pitchFamily="2" charset="-122"/>
              </a:rPr>
              <a:t>不</a:t>
            </a:r>
            <a:r>
              <a:rPr lang="zh-CN" altLang="en-US" b="1" dirty="0">
                <a:latin typeface="宋体" pitchFamily="2" charset="-122"/>
              </a:rPr>
              <a:t>应该未经他人许可的情况下使用他人的计算机资源；</a:t>
            </a:r>
            <a:endParaRPr lang="zh-CN" altLang="en-US" b="1" dirty="0">
              <a:latin typeface="宋体" pitchFamily="2" charset="-122"/>
              <a:cs typeface="Times New Roman" pitchFamily="18" charset="0"/>
            </a:endParaRPr>
          </a:p>
          <a:p>
            <a:pPr lvl="1" algn="just">
              <a:lnSpc>
                <a:spcPts val="2500"/>
              </a:lnSpc>
              <a:spcBef>
                <a:spcPts val="0"/>
              </a:spcBef>
            </a:pPr>
            <a:r>
              <a:rPr lang="zh-CN" altLang="en-US" b="1" dirty="0" smtClean="0">
                <a:latin typeface="宋体" pitchFamily="2" charset="-122"/>
              </a:rPr>
              <a:t>不</a:t>
            </a:r>
            <a:r>
              <a:rPr lang="zh-CN" altLang="en-US" b="1" dirty="0">
                <a:latin typeface="宋体" pitchFamily="2" charset="-122"/>
              </a:rPr>
              <a:t>应该剽窃他人的精神作品；</a:t>
            </a:r>
            <a:endParaRPr lang="zh-CN" altLang="en-US" b="1" dirty="0">
              <a:latin typeface="宋体" pitchFamily="2" charset="-122"/>
              <a:cs typeface="Times New Roman" pitchFamily="18" charset="0"/>
            </a:endParaRPr>
          </a:p>
          <a:p>
            <a:pPr lvl="1" algn="just">
              <a:lnSpc>
                <a:spcPts val="2500"/>
              </a:lnSpc>
              <a:spcBef>
                <a:spcPts val="0"/>
              </a:spcBef>
            </a:pPr>
            <a:r>
              <a:rPr lang="zh-CN" altLang="en-US" b="1" dirty="0" smtClean="0">
                <a:latin typeface="宋体" pitchFamily="2" charset="-122"/>
              </a:rPr>
              <a:t>应该</a:t>
            </a:r>
            <a:r>
              <a:rPr lang="zh-CN" altLang="en-US" b="1" dirty="0">
                <a:latin typeface="宋体" pitchFamily="2" charset="-122"/>
              </a:rPr>
              <a:t>注意你正在编写的程序和你正在设计系统的社会效应；</a:t>
            </a:r>
          </a:p>
          <a:p>
            <a:pPr lvl="1" algn="just">
              <a:lnSpc>
                <a:spcPts val="2500"/>
              </a:lnSpc>
              <a:spcBef>
                <a:spcPts val="0"/>
              </a:spcBef>
            </a:pPr>
            <a:r>
              <a:rPr lang="zh-CN" altLang="en-US" b="1" dirty="0" smtClean="0">
                <a:latin typeface="宋体" pitchFamily="2" charset="-122"/>
                <a:cs typeface="Times New Roman" pitchFamily="18" charset="0"/>
              </a:rPr>
              <a:t>应该</a:t>
            </a:r>
            <a:r>
              <a:rPr lang="zh-CN" altLang="en-US" b="1" dirty="0">
                <a:latin typeface="宋体" pitchFamily="2" charset="-122"/>
                <a:cs typeface="Times New Roman" pitchFamily="18" charset="0"/>
              </a:rPr>
              <a:t>始终注意，你在使用计算机是在进一步加强你对同胞的理解和尊敬。 </a:t>
            </a:r>
          </a:p>
        </p:txBody>
      </p:sp>
    </p:spTree>
    <p:extLst>
      <p:ext uri="{BB962C8B-B14F-4D97-AF65-F5344CB8AC3E}">
        <p14:creationId xmlns:p14="http://schemas.microsoft.com/office/powerpoint/2010/main" val="148309403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a:xfrm>
            <a:off x="1116013" y="260350"/>
            <a:ext cx="6716712" cy="642938"/>
          </a:xfrm>
        </p:spPr>
        <p:txBody>
          <a:bodyPr/>
          <a:lstStyle/>
          <a:p>
            <a:r>
              <a:rPr lang="zh-CN" altLang="en-US" b="0" dirty="0">
                <a:effectLst>
                  <a:outerShdw blurRad="38100" dist="38100" dir="2700000" algn="tl">
                    <a:srgbClr val="C0C0C0"/>
                  </a:outerShdw>
                </a:effectLst>
              </a:rPr>
              <a:t>计算机软件知识保护</a:t>
            </a:r>
          </a:p>
        </p:txBody>
      </p:sp>
      <p:sp>
        <p:nvSpPr>
          <p:cNvPr id="674819" name="Rectangle 3"/>
          <p:cNvSpPr>
            <a:spLocks noGrp="1" noChangeArrowheads="1"/>
          </p:cNvSpPr>
          <p:nvPr>
            <p:ph type="body" idx="1"/>
          </p:nvPr>
        </p:nvSpPr>
        <p:spPr>
          <a:xfrm>
            <a:off x="250825" y="1125538"/>
            <a:ext cx="8382000" cy="4724400"/>
          </a:xfrm>
        </p:spPr>
        <p:txBody>
          <a:bodyPr/>
          <a:lstStyle/>
          <a:p>
            <a:r>
              <a:rPr lang="zh-CN" altLang="en-US" sz="2800" b="1" dirty="0" smtClean="0">
                <a:latin typeface="宋体" pitchFamily="2" charset="-122"/>
              </a:rPr>
              <a:t>软件</a:t>
            </a:r>
            <a:r>
              <a:rPr lang="zh-CN" altLang="en-US" sz="2800" b="1" dirty="0">
                <a:latin typeface="宋体" pitchFamily="2" charset="-122"/>
              </a:rPr>
              <a:t>知识产权 </a:t>
            </a:r>
          </a:p>
          <a:p>
            <a:pPr lvl="1"/>
            <a:r>
              <a:rPr lang="zh-CN" altLang="en-US" b="1" dirty="0"/>
              <a:t>我国从</a:t>
            </a:r>
            <a:r>
              <a:rPr lang="en-US" altLang="zh-CN" b="1" dirty="0"/>
              <a:t>1990</a:t>
            </a:r>
            <a:r>
              <a:rPr lang="zh-CN" altLang="en-US" b="1" dirty="0"/>
              <a:t>年起，陆续出台了有关计算机软件知识产权保护的一系列政策法规</a:t>
            </a:r>
          </a:p>
          <a:p>
            <a:pPr lvl="1"/>
            <a:r>
              <a:rPr lang="zh-CN" altLang="en-US" sz="2300" b="1" dirty="0">
                <a:latin typeface="宋体" pitchFamily="2" charset="-122"/>
              </a:rPr>
              <a:t>认识软件</a:t>
            </a:r>
            <a:r>
              <a:rPr lang="zh-CN" altLang="en-US" sz="2300" b="1" dirty="0" smtClean="0">
                <a:latin typeface="宋体" pitchFamily="2" charset="-122"/>
              </a:rPr>
              <a:t>知识产权</a:t>
            </a:r>
            <a:endParaRPr lang="zh-CN" altLang="en-US" sz="2300" b="1" dirty="0">
              <a:latin typeface="宋体" pitchFamily="2" charset="-122"/>
            </a:endParaRPr>
          </a:p>
          <a:p>
            <a:pPr lvl="1"/>
            <a:r>
              <a:rPr lang="zh-CN" altLang="en-US" sz="2300" b="1" dirty="0">
                <a:latin typeface="宋体" pitchFamily="2" charset="-122"/>
              </a:rPr>
              <a:t>保护软件</a:t>
            </a:r>
            <a:r>
              <a:rPr lang="zh-CN" altLang="en-US" sz="2300" b="1" dirty="0" smtClean="0">
                <a:latin typeface="宋体" pitchFamily="2" charset="-122"/>
              </a:rPr>
              <a:t>知识产权（以著作权加以保护）</a:t>
            </a:r>
            <a:endParaRPr lang="zh-CN" altLang="en-US" sz="2300" b="1" dirty="0">
              <a:latin typeface="宋体" pitchFamily="2" charset="-122"/>
            </a:endParaRPr>
          </a:p>
          <a:p>
            <a:pPr lvl="1"/>
            <a:r>
              <a:rPr lang="zh-CN" altLang="en-US" sz="2300" b="1" dirty="0" smtClean="0">
                <a:latin typeface="宋体" pitchFamily="2" charset="-122"/>
              </a:rPr>
              <a:t>了解</a:t>
            </a:r>
            <a:r>
              <a:rPr lang="zh-CN" altLang="en-US" sz="2300" b="1" dirty="0">
                <a:latin typeface="宋体" pitchFamily="2" charset="-122"/>
              </a:rPr>
              <a:t>软件知识产权的法律法规 </a:t>
            </a:r>
          </a:p>
          <a:p>
            <a:pPr lvl="2"/>
            <a:r>
              <a:rPr lang="en-US" altLang="zh-CN" b="1" dirty="0">
                <a:solidFill>
                  <a:srgbClr val="FF0000"/>
                </a:solidFill>
              </a:rPr>
              <a:t>《</a:t>
            </a:r>
            <a:r>
              <a:rPr lang="zh-CN" altLang="en-US" b="1" dirty="0">
                <a:solidFill>
                  <a:srgbClr val="FF0000"/>
                </a:solidFill>
              </a:rPr>
              <a:t>中华人民共和国著作权法</a:t>
            </a:r>
            <a:r>
              <a:rPr lang="en-US" altLang="zh-CN" b="1" dirty="0" smtClean="0">
                <a:solidFill>
                  <a:srgbClr val="FF0000"/>
                </a:solidFill>
              </a:rPr>
              <a:t>》1990</a:t>
            </a:r>
            <a:r>
              <a:rPr lang="zh-CN" altLang="en-US" b="1" dirty="0" smtClean="0">
                <a:solidFill>
                  <a:srgbClr val="FF0000"/>
                </a:solidFill>
              </a:rPr>
              <a:t>年</a:t>
            </a:r>
            <a:endParaRPr lang="en-US" altLang="zh-CN" b="1" dirty="0">
              <a:solidFill>
                <a:srgbClr val="FF0000"/>
              </a:solidFill>
            </a:endParaRPr>
          </a:p>
          <a:p>
            <a:pPr lvl="2"/>
            <a:r>
              <a:rPr lang="en-US" altLang="zh-CN" b="1" dirty="0">
                <a:solidFill>
                  <a:srgbClr val="FF0000"/>
                </a:solidFill>
              </a:rPr>
              <a:t>《</a:t>
            </a:r>
            <a:r>
              <a:rPr lang="zh-CN" altLang="en-US" b="1" dirty="0">
                <a:solidFill>
                  <a:srgbClr val="FF0000"/>
                </a:solidFill>
              </a:rPr>
              <a:t>计算机软件保护条例</a:t>
            </a:r>
            <a:r>
              <a:rPr lang="en-US" altLang="zh-CN" b="1" dirty="0" smtClean="0">
                <a:solidFill>
                  <a:srgbClr val="FF0000"/>
                </a:solidFill>
              </a:rPr>
              <a:t>》1991</a:t>
            </a:r>
            <a:r>
              <a:rPr lang="zh-CN" altLang="en-US" b="1" dirty="0" smtClean="0">
                <a:solidFill>
                  <a:srgbClr val="FF0000"/>
                </a:solidFill>
              </a:rPr>
              <a:t>年</a:t>
            </a:r>
            <a:endParaRPr lang="en-US" altLang="zh-CN" b="1" dirty="0">
              <a:solidFill>
                <a:srgbClr val="FF0000"/>
              </a:solidFill>
            </a:endParaRPr>
          </a:p>
          <a:p>
            <a:pPr lvl="2"/>
            <a:r>
              <a:rPr lang="en-US" altLang="zh-CN" b="1" dirty="0">
                <a:solidFill>
                  <a:srgbClr val="FF0000"/>
                </a:solidFill>
              </a:rPr>
              <a:t>《 </a:t>
            </a:r>
            <a:r>
              <a:rPr lang="zh-CN" altLang="en-US" b="1" dirty="0">
                <a:solidFill>
                  <a:srgbClr val="FF0000"/>
                </a:solidFill>
              </a:rPr>
              <a:t>计算机软件著作权登记办法</a:t>
            </a:r>
            <a:r>
              <a:rPr lang="en-US" altLang="zh-CN" b="1" dirty="0" smtClean="0">
                <a:solidFill>
                  <a:srgbClr val="FF0000"/>
                </a:solidFill>
              </a:rPr>
              <a:t>》1992</a:t>
            </a:r>
            <a:r>
              <a:rPr lang="zh-CN" altLang="en-US" b="1" dirty="0" smtClean="0">
                <a:solidFill>
                  <a:srgbClr val="FF0000"/>
                </a:solidFill>
              </a:rPr>
              <a:t>年</a:t>
            </a:r>
            <a:endParaRPr lang="zh-CN" altLang="en-US" b="1" dirty="0">
              <a:solidFill>
                <a:srgbClr val="FF0000"/>
              </a:solidFill>
            </a:endParaRPr>
          </a:p>
        </p:txBody>
      </p:sp>
      <p:sp>
        <p:nvSpPr>
          <p:cNvPr id="674820" name="Rectangle 4"/>
          <p:cNvSpPr>
            <a:spLocks noChangeArrowheads="1"/>
          </p:cNvSpPr>
          <p:nvPr/>
        </p:nvSpPr>
        <p:spPr bwMode="auto">
          <a:xfrm>
            <a:off x="3552825"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Tree>
    <p:extLst>
      <p:ext uri="{BB962C8B-B14F-4D97-AF65-F5344CB8AC3E}">
        <p14:creationId xmlns:p14="http://schemas.microsoft.com/office/powerpoint/2010/main" val="326761636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4"/>
          <p:cNvSpPr>
            <a:spLocks noGrp="1" noChangeArrowheads="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460E3F40-DEB1-446C-9703-C3FA3D520E89}" type="slidenum">
              <a:rPr lang="en-US" altLang="zh-CN" b="0">
                <a:solidFill>
                  <a:srgbClr val="FFFFFF"/>
                </a:solidFill>
                <a:ea typeface="宋体" pitchFamily="2" charset="-122"/>
              </a:rPr>
              <a:pPr eaLnBrk="1" hangingPunct="1"/>
              <a:t>26</a:t>
            </a:fld>
            <a:endParaRPr lang="en-US" altLang="zh-CN" b="0" dirty="0">
              <a:solidFill>
                <a:srgbClr val="FFFFFF"/>
              </a:solidFill>
              <a:ea typeface="宋体" pitchFamily="2" charset="-122"/>
            </a:endParaRPr>
          </a:p>
        </p:txBody>
      </p:sp>
      <p:sp>
        <p:nvSpPr>
          <p:cNvPr id="3078" name="WordArt 6" descr="纸袋"/>
          <p:cNvSpPr>
            <a:spLocks noChangeArrowheads="1" noChangeShapeType="1" noTextEdit="1"/>
          </p:cNvSpPr>
          <p:nvPr/>
        </p:nvSpPr>
        <p:spPr bwMode="auto">
          <a:xfrm>
            <a:off x="3302959" y="1628800"/>
            <a:ext cx="5274386" cy="724691"/>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zh-CN" altLang="en-US" sz="3200" b="1" kern="10" dirty="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与</a:t>
            </a:r>
            <a:r>
              <a:rPr lang="zh-CN" altLang="en-US" sz="3200" b="1" kern="10" dirty="0" smtClean="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应用案例教程</a:t>
            </a:r>
            <a:endParaRPr lang="zh-CN" altLang="en-US" sz="3200" b="1" kern="10" dirty="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endParaRPr>
          </a:p>
        </p:txBody>
      </p:sp>
      <p:sp>
        <p:nvSpPr>
          <p:cNvPr id="2" name="矩形 1"/>
          <p:cNvSpPr/>
          <p:nvPr/>
        </p:nvSpPr>
        <p:spPr>
          <a:xfrm>
            <a:off x="3275856" y="404664"/>
            <a:ext cx="5256584" cy="110799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6600" b="1" kern="10" cap="none" spc="0" dirty="0">
                <a:ln w="11430"/>
                <a:blipFill>
                  <a:blip r:embed="rId2"/>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计算机基础</a:t>
            </a:r>
            <a:endParaRPr lang="zh-CN" altLang="en-US" sz="6600" b="1" cap="none" spc="0" dirty="0">
              <a:ln w="11430"/>
              <a:blipFill>
                <a:blip r:embed="rId2"/>
                <a:tile tx="0" ty="0" sx="100000" sy="100000" flip="none" algn="tl"/>
              </a:blipFill>
              <a:effectLst>
                <a:outerShdw blurRad="60007" dist="200025" dir="15000000" sy="30000" kx="-1800000" algn="bl" rotWithShape="0">
                  <a:prstClr val="black">
                    <a:alpha val="32000"/>
                  </a:prstClr>
                </a:outerShdw>
              </a:effectLst>
            </a:endParaRPr>
          </a:p>
        </p:txBody>
      </p:sp>
      <p:sp>
        <p:nvSpPr>
          <p:cNvPr id="4" name="矩形 3"/>
          <p:cNvSpPr/>
          <p:nvPr/>
        </p:nvSpPr>
        <p:spPr>
          <a:xfrm>
            <a:off x="2195736" y="2793994"/>
            <a:ext cx="4156244"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3200" b="1" kern="10"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琥珀"/>
                <a:ea typeface="华文琥珀"/>
              </a:rPr>
              <a:t>第</a:t>
            </a:r>
            <a:r>
              <a:rPr lang="zh-CN" altLang="en-US" sz="32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琥珀"/>
                <a:ea typeface="华文琥珀"/>
              </a:rPr>
              <a:t>一</a:t>
            </a:r>
            <a:r>
              <a:rPr lang="zh-CN" altLang="en-US" sz="3200" b="1" kern="10"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琥珀"/>
                <a:ea typeface="华文琥珀"/>
              </a:rPr>
              <a:t>篇 基础理论篇</a:t>
            </a:r>
            <a:endParaRPr lang="zh-CN" alt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矩形 4"/>
          <p:cNvSpPr/>
          <p:nvPr/>
        </p:nvSpPr>
        <p:spPr>
          <a:xfrm>
            <a:off x="2243580" y="3717032"/>
            <a:ext cx="364715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计算机网络</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10897331"/>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78">
                                            <p:txEl>
                                              <p:pRg st="0" end="0"/>
                                            </p:txEl>
                                          </p:spTgt>
                                        </p:tgtEl>
                                        <p:attrNameLst>
                                          <p:attrName>style.visibility</p:attrName>
                                        </p:attrNameLst>
                                      </p:cBhvr>
                                      <p:to>
                                        <p:strVal val="visible"/>
                                      </p:to>
                                    </p:set>
                                    <p:animEffect transition="in" filter="wipe(left)">
                                      <p:cBhvr>
                                        <p:cTn id="11" dur="500"/>
                                        <p:tgtEl>
                                          <p:spTgt spid="3078">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lt">
                                    <p:tmPct val="0"/>
                                  </p:iterate>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34" presetClass="emph" presetSubtype="0" repeatCount="5000" fill="hold" grpId="1" nodeType="afterEffect">
                                  <p:stCondLst>
                                    <p:cond delay="0"/>
                                  </p:stCondLst>
                                  <p:iterate type="lt">
                                    <p:tmPct val="10000"/>
                                  </p:iterate>
                                  <p:childTnLst>
                                    <p:animMotion origin="layout" path="M 0.0 0.0 L 0.0 -0.07213" pathEditMode="relative" ptsTypes="">
                                      <p:cBhvr>
                                        <p:cTn id="22" dur="1000" accel="50000" decel="50000" autoRev="1" fill="hold">
                                          <p:stCondLst>
                                            <p:cond delay="0"/>
                                          </p:stCondLst>
                                        </p:cTn>
                                        <p:tgtEl>
                                          <p:spTgt spid="5"/>
                                        </p:tgtEl>
                                        <p:attrNameLst>
                                          <p:attrName>ppt_x</p:attrName>
                                          <p:attrName>ppt_y</p:attrName>
                                        </p:attrNameLst>
                                      </p:cBhvr>
                                    </p:animMotion>
                                    <p:animRot by="1500000">
                                      <p:cBhvr>
                                        <p:cTn id="23" dur="500" fill="hold">
                                          <p:stCondLst>
                                            <p:cond delay="0"/>
                                          </p:stCondLst>
                                        </p:cTn>
                                        <p:tgtEl>
                                          <p:spTgt spid="5"/>
                                        </p:tgtEl>
                                        <p:attrNameLst>
                                          <p:attrName>r</p:attrName>
                                        </p:attrNameLst>
                                      </p:cBhvr>
                                    </p:animRot>
                                    <p:animRot by="-1500000">
                                      <p:cBhvr>
                                        <p:cTn id="24" dur="500" fill="hold">
                                          <p:stCondLst>
                                            <p:cond delay="500"/>
                                          </p:stCondLst>
                                        </p:cTn>
                                        <p:tgtEl>
                                          <p:spTgt spid="5"/>
                                        </p:tgtEl>
                                        <p:attrNameLst>
                                          <p:attrName>r</p:attrName>
                                        </p:attrNameLst>
                                      </p:cBhvr>
                                    </p:animRot>
                                    <p:animRot by="-1500000">
                                      <p:cBhvr>
                                        <p:cTn id="25" dur="500" fill="hold">
                                          <p:stCondLst>
                                            <p:cond delay="1000"/>
                                          </p:stCondLst>
                                        </p:cTn>
                                        <p:tgtEl>
                                          <p:spTgt spid="5"/>
                                        </p:tgtEl>
                                        <p:attrNameLst>
                                          <p:attrName>r</p:attrName>
                                        </p:attrNameLst>
                                      </p:cBhvr>
                                    </p:animRot>
                                    <p:animRot by="1500000">
                                      <p:cBhvr>
                                        <p:cTn id="26" dur="500" fill="hold">
                                          <p:stCondLst>
                                            <p:cond delay="15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4"/>
          <p:cNvSpPr>
            <a:spLocks noGrp="1" noChangeArrowheads="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F500792D-9233-483C-B26A-E6A42694CE1A}" type="slidenum">
              <a:rPr lang="en-US" altLang="zh-CN" b="0">
                <a:solidFill>
                  <a:srgbClr val="FFFFFF"/>
                </a:solidFill>
                <a:ea typeface="宋体" pitchFamily="2" charset="-122"/>
              </a:rPr>
              <a:pPr eaLnBrk="1" hangingPunct="1"/>
              <a:t>27</a:t>
            </a:fld>
            <a:endParaRPr lang="en-US" altLang="zh-CN" b="0" dirty="0">
              <a:solidFill>
                <a:srgbClr val="FFFFFF"/>
              </a:solidFill>
              <a:ea typeface="宋体" pitchFamily="2" charset="-122"/>
            </a:endParaRPr>
          </a:p>
        </p:txBody>
      </p:sp>
      <p:sp>
        <p:nvSpPr>
          <p:cNvPr id="577539" name="Text Box 3" descr="OOOPIC_vipvip_20080918214459585784a2fb4d9263105"/>
          <p:cNvSpPr txBox="1">
            <a:spLocks noChangeArrowheads="1"/>
          </p:cNvSpPr>
          <p:nvPr/>
        </p:nvSpPr>
        <p:spPr bwMode="auto">
          <a:xfrm>
            <a:off x="2771775" y="1052513"/>
            <a:ext cx="6372225" cy="707886"/>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50000"/>
              </a:spcBef>
              <a:spcAft>
                <a:spcPct val="0"/>
              </a:spcAft>
              <a:defRPr/>
            </a:pPr>
            <a:r>
              <a:rPr lang="zh-CN" altLang="en-US" sz="4000" dirty="0" smtClean="0">
                <a:solidFill>
                  <a:srgbClr val="330066"/>
                </a:solidFill>
                <a:effectLst>
                  <a:outerShdw blurRad="38100" dist="38100" dir="2700000" algn="tl">
                    <a:srgbClr val="C0C0C0"/>
                  </a:outerShdw>
                </a:effectLst>
                <a:latin typeface="华文琥珀" pitchFamily="2" charset="-122"/>
                <a:ea typeface="华文琥珀" pitchFamily="2" charset="-122"/>
              </a:rPr>
              <a:t>计算机网络</a:t>
            </a:r>
            <a:endParaRPr lang="zh-CN" altLang="en-US" sz="4000" dirty="0">
              <a:solidFill>
                <a:srgbClr val="330066"/>
              </a:solidFill>
              <a:effectLst>
                <a:outerShdw blurRad="38100" dist="38100" dir="2700000" algn="tl">
                  <a:srgbClr val="C0C0C0"/>
                </a:outerShdw>
              </a:effectLst>
              <a:latin typeface="华文琥珀" pitchFamily="2" charset="-122"/>
              <a:ea typeface="华文琥珀" pitchFamily="2" charset="-122"/>
            </a:endParaRPr>
          </a:p>
        </p:txBody>
      </p:sp>
      <p:sp>
        <p:nvSpPr>
          <p:cNvPr id="577540" name="Rectangle 4" descr="OOOPIC_vipvip_20080918214459585784a2fb4d9263105"/>
          <p:cNvSpPr>
            <a:spLocks noChangeArrowheads="1"/>
          </p:cNvSpPr>
          <p:nvPr/>
        </p:nvSpPr>
        <p:spPr bwMode="auto">
          <a:xfrm>
            <a:off x="611188" y="3343049"/>
            <a:ext cx="7345188" cy="1754326"/>
          </a:xfrm>
          <a:prstGeom prst="rect">
            <a:avLst/>
          </a:prstGeom>
          <a:noFill/>
          <a:ln>
            <a:noFill/>
          </a:ln>
          <a:effectLst>
            <a:outerShdw dist="563972" dir="14049741" sx="125000" sy="125000" algn="tl" rotWithShape="0">
              <a:schemeClr val="bg2">
                <a:alpha val="79999"/>
              </a:schemeClr>
            </a:outerShdw>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nchor="ctr">
            <a:spAutoFit/>
          </a:bodyPr>
          <a:lstStyle/>
          <a:p>
            <a:pPr fontAlgn="base">
              <a:lnSpc>
                <a:spcPct val="150000"/>
              </a:lnSpc>
              <a:spcBef>
                <a:spcPct val="0"/>
              </a:spcBef>
              <a:spcAft>
                <a:spcPct val="0"/>
              </a:spcAft>
              <a:buClr>
                <a:srgbClr val="330066"/>
              </a:buClr>
              <a:buFont typeface="Wingdings" pitchFamily="2" charset="2"/>
              <a:buChar char="l"/>
            </a:pPr>
            <a:r>
              <a:rPr lang="zh-CN" altLang="en-US" b="1" spc="-150" dirty="0" smtClean="0">
                <a:solidFill>
                  <a:schemeClr val="accent6">
                    <a:lumMod val="75000"/>
                  </a:schemeClr>
                </a:solidFill>
                <a:latin typeface="黑体" pitchFamily="49" charset="-122"/>
              </a:rPr>
              <a:t>计算机网络</a:t>
            </a:r>
            <a:r>
              <a:rPr lang="zh-CN" altLang="en-US" b="1" spc="-150" dirty="0">
                <a:solidFill>
                  <a:schemeClr val="accent6">
                    <a:lumMod val="75000"/>
                  </a:schemeClr>
                </a:solidFill>
                <a:latin typeface="黑体" pitchFamily="49" charset="-122"/>
              </a:rPr>
              <a:t>基础：计算机网络的发展、功能、分类、拓扑结构和</a:t>
            </a:r>
            <a:r>
              <a:rPr lang="zh-CN" altLang="en-US" b="1" spc="-150" dirty="0" smtClean="0">
                <a:solidFill>
                  <a:schemeClr val="accent6">
                    <a:lumMod val="75000"/>
                  </a:schemeClr>
                </a:solidFill>
                <a:latin typeface="黑体" pitchFamily="49" charset="-122"/>
              </a:rPr>
              <a:t>体系结构</a:t>
            </a:r>
            <a:endParaRPr lang="zh-CN" altLang="en-US" b="1" spc="-150" dirty="0">
              <a:solidFill>
                <a:schemeClr val="accent6">
                  <a:lumMod val="75000"/>
                </a:schemeClr>
              </a:solidFill>
              <a:latin typeface="黑体" pitchFamily="49" charset="-122"/>
            </a:endParaRPr>
          </a:p>
          <a:p>
            <a:pPr fontAlgn="base">
              <a:lnSpc>
                <a:spcPct val="150000"/>
              </a:lnSpc>
              <a:spcBef>
                <a:spcPct val="0"/>
              </a:spcBef>
              <a:spcAft>
                <a:spcPct val="0"/>
              </a:spcAft>
              <a:buClr>
                <a:srgbClr val="330066"/>
              </a:buClr>
              <a:buFont typeface="Wingdings" pitchFamily="2" charset="2"/>
              <a:buChar char="l"/>
            </a:pPr>
            <a:r>
              <a:rPr lang="zh-CN" altLang="en-US" b="1" spc="-150" dirty="0" smtClean="0">
                <a:latin typeface="黑体" pitchFamily="49" charset="-122"/>
                <a:hlinkClick r:id="rId3" action="ppaction://hlinksldjump"/>
              </a:rPr>
              <a:t>局域网</a:t>
            </a:r>
            <a:r>
              <a:rPr lang="zh-CN" altLang="en-US" b="1" spc="-150" dirty="0">
                <a:latin typeface="黑体" pitchFamily="49" charset="-122"/>
                <a:hlinkClick r:id="rId3" action="ppaction://hlinksldjump"/>
              </a:rPr>
              <a:t>：局域网的基本概念、组成，传输介质和网络互联</a:t>
            </a:r>
            <a:r>
              <a:rPr lang="zh-CN" altLang="en-US" b="1" spc="-150" dirty="0" smtClean="0">
                <a:latin typeface="黑体" pitchFamily="49" charset="-122"/>
                <a:hlinkClick r:id="rId3" action="ppaction://hlinksldjump"/>
              </a:rPr>
              <a:t>设备</a:t>
            </a:r>
            <a:endParaRPr lang="zh-CN" altLang="en-US" b="1" spc="-150" dirty="0">
              <a:latin typeface="黑体" pitchFamily="49" charset="-122"/>
            </a:endParaRPr>
          </a:p>
          <a:p>
            <a:pPr fontAlgn="base">
              <a:lnSpc>
                <a:spcPct val="150000"/>
              </a:lnSpc>
              <a:spcBef>
                <a:spcPct val="0"/>
              </a:spcBef>
              <a:spcAft>
                <a:spcPct val="0"/>
              </a:spcAft>
              <a:buClr>
                <a:srgbClr val="330066"/>
              </a:buClr>
              <a:buFont typeface="Wingdings" pitchFamily="2" charset="2"/>
              <a:buChar char="l"/>
            </a:pPr>
            <a:r>
              <a:rPr lang="en-US" altLang="zh-CN" b="1" spc="-150" dirty="0" smtClean="0">
                <a:latin typeface="黑体" pitchFamily="49" charset="-122"/>
                <a:hlinkClick r:id="rId4" action="ppaction://hlinksldjump"/>
              </a:rPr>
              <a:t>Internet</a:t>
            </a:r>
            <a:r>
              <a:rPr lang="zh-CN" altLang="en-US" b="1" spc="-150" dirty="0">
                <a:latin typeface="黑体" pitchFamily="49" charset="-122"/>
                <a:hlinkClick r:id="rId4" action="ppaction://hlinksldjump"/>
              </a:rPr>
              <a:t>的基础知识：</a:t>
            </a:r>
            <a:r>
              <a:rPr lang="en-US" altLang="zh-CN" b="1" spc="-150" dirty="0">
                <a:latin typeface="黑体" pitchFamily="49" charset="-122"/>
                <a:hlinkClick r:id="rId4" action="ppaction://hlinksldjump"/>
              </a:rPr>
              <a:t>Internet</a:t>
            </a:r>
            <a:r>
              <a:rPr lang="zh-CN" altLang="en-US" b="1" spc="-150" dirty="0">
                <a:latin typeface="黑体" pitchFamily="49" charset="-122"/>
                <a:hlinkClick r:id="rId4" action="ppaction://hlinksldjump"/>
              </a:rPr>
              <a:t>发展、基本服务和常见的扩展</a:t>
            </a:r>
            <a:r>
              <a:rPr lang="zh-CN" altLang="en-US" b="1" spc="-150" dirty="0" smtClean="0">
                <a:latin typeface="黑体" pitchFamily="49" charset="-122"/>
                <a:hlinkClick r:id="rId4" action="ppaction://hlinksldjump"/>
              </a:rPr>
              <a:t>服务</a:t>
            </a:r>
            <a:endParaRPr lang="zh-CN" altLang="en-US" b="1" spc="-150" dirty="0">
              <a:latin typeface="黑体" pitchFamily="49" charset="-122"/>
            </a:endParaRPr>
          </a:p>
          <a:p>
            <a:pPr fontAlgn="base">
              <a:lnSpc>
                <a:spcPct val="150000"/>
              </a:lnSpc>
              <a:spcBef>
                <a:spcPct val="0"/>
              </a:spcBef>
              <a:spcAft>
                <a:spcPct val="0"/>
              </a:spcAft>
              <a:buClr>
                <a:srgbClr val="330066"/>
              </a:buClr>
              <a:buFont typeface="Wingdings" pitchFamily="2" charset="2"/>
              <a:buChar char="l"/>
            </a:pPr>
            <a:r>
              <a:rPr lang="en-US" altLang="zh-CN" b="1" spc="-150" dirty="0" smtClean="0">
                <a:latin typeface="黑体" pitchFamily="49" charset="-122"/>
                <a:hlinkClick r:id="rId5" action="ppaction://hlinksldjump"/>
              </a:rPr>
              <a:t>Internet</a:t>
            </a:r>
            <a:r>
              <a:rPr lang="zh-CN" altLang="en-US" b="1" spc="-150" dirty="0">
                <a:latin typeface="黑体" pitchFamily="49" charset="-122"/>
                <a:hlinkClick r:id="rId5" action="ppaction://hlinksldjump"/>
              </a:rPr>
              <a:t>接入：接入</a:t>
            </a:r>
            <a:r>
              <a:rPr lang="en-US" altLang="zh-CN" b="1" spc="-150" dirty="0">
                <a:latin typeface="黑体" pitchFamily="49" charset="-122"/>
                <a:hlinkClick r:id="rId5" action="ppaction://hlinksldjump"/>
              </a:rPr>
              <a:t>Internet</a:t>
            </a:r>
            <a:r>
              <a:rPr lang="zh-CN" altLang="en-US" b="1" spc="-150" dirty="0">
                <a:latin typeface="黑体" pitchFamily="49" charset="-122"/>
                <a:hlinkClick r:id="rId5" action="ppaction://hlinksldjump"/>
              </a:rPr>
              <a:t>的基本方法，</a:t>
            </a:r>
            <a:r>
              <a:rPr lang="en-US" altLang="zh-CN" b="1" spc="-150" dirty="0">
                <a:latin typeface="黑体" pitchFamily="49" charset="-122"/>
                <a:hlinkClick r:id="rId5" action="ppaction://hlinksldjump"/>
              </a:rPr>
              <a:t>TCP/IP</a:t>
            </a:r>
            <a:r>
              <a:rPr lang="zh-CN" altLang="en-US" b="1" spc="-150" dirty="0">
                <a:latin typeface="黑体" pitchFamily="49" charset="-122"/>
                <a:hlinkClick r:id="rId5" action="ppaction://hlinksldjump"/>
              </a:rPr>
              <a:t>协议，域名和</a:t>
            </a:r>
            <a:r>
              <a:rPr lang="en-US" altLang="zh-CN" b="1" spc="-150" dirty="0">
                <a:latin typeface="黑体" pitchFamily="49" charset="-122"/>
                <a:hlinkClick r:id="rId5" action="ppaction://hlinksldjump"/>
              </a:rPr>
              <a:t>IP</a:t>
            </a:r>
            <a:r>
              <a:rPr lang="zh-CN" altLang="en-US" b="1" spc="-150" dirty="0" smtClean="0">
                <a:latin typeface="黑体" pitchFamily="49" charset="-122"/>
                <a:hlinkClick r:id="rId5" action="ppaction://hlinksldjump"/>
              </a:rPr>
              <a:t>地址</a:t>
            </a:r>
            <a:endParaRPr lang="zh-CN" altLang="en-US" b="1" spc="-150" dirty="0">
              <a:latin typeface="黑体" pitchFamily="49" charset="-122"/>
            </a:endParaRPr>
          </a:p>
        </p:txBody>
      </p:sp>
    </p:spTree>
    <p:extLst>
      <p:ext uri="{BB962C8B-B14F-4D97-AF65-F5344CB8AC3E}">
        <p14:creationId xmlns:p14="http://schemas.microsoft.com/office/powerpoint/2010/main" val="987202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iterate type="lt">
                                    <p:tmPct val="0"/>
                                  </p:iterate>
                                  <p:childTnLst>
                                    <p:set>
                                      <p:cBhvr>
                                        <p:cTn id="6" dur="1" fill="hold">
                                          <p:stCondLst>
                                            <p:cond delay="0"/>
                                          </p:stCondLst>
                                        </p:cTn>
                                        <p:tgtEl>
                                          <p:spTgt spid="577540">
                                            <p:txEl>
                                              <p:pRg st="0" end="0"/>
                                            </p:txEl>
                                          </p:spTgt>
                                        </p:tgtEl>
                                        <p:attrNameLst>
                                          <p:attrName>style.visibility</p:attrName>
                                        </p:attrNameLst>
                                      </p:cBhvr>
                                      <p:to>
                                        <p:strVal val="visible"/>
                                      </p:to>
                                    </p:set>
                                    <p:anim calcmode="lin" valueType="num">
                                      <p:cBhvr additive="base">
                                        <p:cTn id="7" dur="500" fill="hold"/>
                                        <p:tgtEl>
                                          <p:spTgt spid="57754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77540">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77540">
                                            <p:txEl>
                                              <p:pRg st="0" end="0"/>
                                            </p:txEl>
                                          </p:spTgt>
                                        </p:tgtEl>
                                        <p:attrNameLst>
                                          <p:attrName>ppt_c</p:attrName>
                                        </p:attrNameLst>
                                      </p:cBhvr>
                                      <p:to>
                                        <a:schemeClr val="accent2"/>
                                      </p:to>
                                    </p:animClr>
                                  </p:subTnLst>
                                </p:cTn>
                              </p:par>
                            </p:childTnLst>
                          </p:cTn>
                        </p:par>
                        <p:par>
                          <p:cTn id="9" fill="hold">
                            <p:stCondLst>
                              <p:cond delay="500"/>
                            </p:stCondLst>
                            <p:childTnLst>
                              <p:par>
                                <p:cTn id="10" presetID="2" presetClass="entr" presetSubtype="6" fill="hold" nodeType="afterEffect">
                                  <p:stCondLst>
                                    <p:cond delay="0"/>
                                  </p:stCondLst>
                                  <p:iterate type="lt">
                                    <p:tmPct val="0"/>
                                  </p:iterate>
                                  <p:childTnLst>
                                    <p:set>
                                      <p:cBhvr>
                                        <p:cTn id="11" dur="1" fill="hold">
                                          <p:stCondLst>
                                            <p:cond delay="0"/>
                                          </p:stCondLst>
                                        </p:cTn>
                                        <p:tgtEl>
                                          <p:spTgt spid="577540">
                                            <p:txEl>
                                              <p:pRg st="1" end="1"/>
                                            </p:txEl>
                                          </p:spTgt>
                                        </p:tgtEl>
                                        <p:attrNameLst>
                                          <p:attrName>style.visibility</p:attrName>
                                        </p:attrNameLst>
                                      </p:cBhvr>
                                      <p:to>
                                        <p:strVal val="visible"/>
                                      </p:to>
                                    </p:set>
                                    <p:anim calcmode="lin" valueType="num">
                                      <p:cBhvr additive="base">
                                        <p:cTn id="12" dur="500" fill="hold"/>
                                        <p:tgtEl>
                                          <p:spTgt spid="577540">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77540">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77540">
                                            <p:txEl>
                                              <p:pRg st="1" end="1"/>
                                            </p:txEl>
                                          </p:spTgt>
                                        </p:tgtEl>
                                        <p:attrNameLst>
                                          <p:attrName>ppt_c</p:attrName>
                                        </p:attrNameLst>
                                      </p:cBhvr>
                                      <p:to>
                                        <a:schemeClr val="accent2"/>
                                      </p:to>
                                    </p:animClr>
                                  </p:subTnLst>
                                </p:cTn>
                              </p:par>
                            </p:childTnLst>
                          </p:cTn>
                        </p:par>
                        <p:par>
                          <p:cTn id="14" fill="hold">
                            <p:stCondLst>
                              <p:cond delay="1000"/>
                            </p:stCondLst>
                            <p:childTnLst>
                              <p:par>
                                <p:cTn id="15" presetID="2" presetClass="entr" presetSubtype="6" fill="hold" nodeType="afterEffect">
                                  <p:stCondLst>
                                    <p:cond delay="0"/>
                                  </p:stCondLst>
                                  <p:iterate type="lt">
                                    <p:tmPct val="0"/>
                                  </p:iterate>
                                  <p:childTnLst>
                                    <p:set>
                                      <p:cBhvr>
                                        <p:cTn id="16" dur="1" fill="hold">
                                          <p:stCondLst>
                                            <p:cond delay="0"/>
                                          </p:stCondLst>
                                        </p:cTn>
                                        <p:tgtEl>
                                          <p:spTgt spid="577540">
                                            <p:txEl>
                                              <p:pRg st="2" end="2"/>
                                            </p:txEl>
                                          </p:spTgt>
                                        </p:tgtEl>
                                        <p:attrNameLst>
                                          <p:attrName>style.visibility</p:attrName>
                                        </p:attrNameLst>
                                      </p:cBhvr>
                                      <p:to>
                                        <p:strVal val="visible"/>
                                      </p:to>
                                    </p:set>
                                    <p:anim calcmode="lin" valueType="num">
                                      <p:cBhvr additive="base">
                                        <p:cTn id="17" dur="500" fill="hold"/>
                                        <p:tgtEl>
                                          <p:spTgt spid="577540">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77540">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77540">
                                            <p:txEl>
                                              <p:pRg st="2" end="2"/>
                                            </p:txEl>
                                          </p:spTgt>
                                        </p:tgtEl>
                                        <p:attrNameLst>
                                          <p:attrName>ppt_c</p:attrName>
                                        </p:attrNameLst>
                                      </p:cBhvr>
                                      <p:to>
                                        <a:schemeClr val="accent2"/>
                                      </p:to>
                                    </p:animClr>
                                  </p:subTnLst>
                                </p:cTn>
                              </p:par>
                            </p:childTnLst>
                          </p:cTn>
                        </p:par>
                        <p:par>
                          <p:cTn id="19" fill="hold">
                            <p:stCondLst>
                              <p:cond delay="1500"/>
                            </p:stCondLst>
                            <p:childTnLst>
                              <p:par>
                                <p:cTn id="20" presetID="2" presetClass="entr" presetSubtype="6" fill="hold" nodeType="afterEffect">
                                  <p:stCondLst>
                                    <p:cond delay="0"/>
                                  </p:stCondLst>
                                  <p:iterate type="lt">
                                    <p:tmPct val="0"/>
                                  </p:iterate>
                                  <p:childTnLst>
                                    <p:set>
                                      <p:cBhvr>
                                        <p:cTn id="21" dur="1" fill="hold">
                                          <p:stCondLst>
                                            <p:cond delay="0"/>
                                          </p:stCondLst>
                                        </p:cTn>
                                        <p:tgtEl>
                                          <p:spTgt spid="577540">
                                            <p:txEl>
                                              <p:pRg st="3" end="3"/>
                                            </p:txEl>
                                          </p:spTgt>
                                        </p:tgtEl>
                                        <p:attrNameLst>
                                          <p:attrName>style.visibility</p:attrName>
                                        </p:attrNameLst>
                                      </p:cBhvr>
                                      <p:to>
                                        <p:strVal val="visible"/>
                                      </p:to>
                                    </p:set>
                                    <p:anim calcmode="lin" valueType="num">
                                      <p:cBhvr additive="base">
                                        <p:cTn id="22" dur="500" fill="hold"/>
                                        <p:tgtEl>
                                          <p:spTgt spid="577540">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77540">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77540">
                                            <p:txEl>
                                              <p:pRg st="3" end="3"/>
                                            </p:txEl>
                                          </p:spTgt>
                                        </p:tgtEl>
                                        <p:attrNameLst>
                                          <p:attrName>ppt_c</p:attrName>
                                        </p:attrNameLst>
                                      </p:cBhvr>
                                      <p:to>
                                        <a:schemeClr val="accent2"/>
                                      </p:to>
                                    </p:animClr>
                                  </p:subTnLst>
                                </p:cTn>
                              </p:par>
                            </p:childTnLst>
                          </p:cTn>
                        </p:par>
                        <p:par>
                          <p:cTn id="24" fill="hold">
                            <p:stCondLst>
                              <p:cond delay="2000"/>
                            </p:stCondLst>
                            <p:childTnLst>
                              <p:par>
                                <p:cTn id="2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26" dur="1000" accel="50000" decel="50000" autoRev="1" fill="hold">
                                          <p:stCondLst>
                                            <p:cond delay="0"/>
                                          </p:stCondLst>
                                        </p:cTn>
                                        <p:tgtEl>
                                          <p:spTgt spid="577540">
                                            <p:txEl>
                                              <p:pRg st="0" end="0"/>
                                            </p:txEl>
                                          </p:spTgt>
                                        </p:tgtEl>
                                        <p:attrNameLst>
                                          <p:attrName>ppt_x</p:attrName>
                                          <p:attrName>ppt_y</p:attrName>
                                        </p:attrNameLst>
                                      </p:cBhvr>
                                    </p:animMotion>
                                    <p:animRot by="1500000">
                                      <p:cBhvr>
                                        <p:cTn id="27" dur="500" fill="hold">
                                          <p:stCondLst>
                                            <p:cond delay="0"/>
                                          </p:stCondLst>
                                        </p:cTn>
                                        <p:tgtEl>
                                          <p:spTgt spid="577540">
                                            <p:txEl>
                                              <p:pRg st="0" end="0"/>
                                            </p:txEl>
                                          </p:spTgt>
                                        </p:tgtEl>
                                        <p:attrNameLst>
                                          <p:attrName>r</p:attrName>
                                        </p:attrNameLst>
                                      </p:cBhvr>
                                    </p:animRot>
                                    <p:animRot by="-1500000">
                                      <p:cBhvr>
                                        <p:cTn id="28" dur="500" fill="hold">
                                          <p:stCondLst>
                                            <p:cond delay="500"/>
                                          </p:stCondLst>
                                        </p:cTn>
                                        <p:tgtEl>
                                          <p:spTgt spid="577540">
                                            <p:txEl>
                                              <p:pRg st="0" end="0"/>
                                            </p:txEl>
                                          </p:spTgt>
                                        </p:tgtEl>
                                        <p:attrNameLst>
                                          <p:attrName>r</p:attrName>
                                        </p:attrNameLst>
                                      </p:cBhvr>
                                    </p:animRot>
                                    <p:animRot by="-1500000">
                                      <p:cBhvr>
                                        <p:cTn id="29" dur="500" fill="hold">
                                          <p:stCondLst>
                                            <p:cond delay="1000"/>
                                          </p:stCondLst>
                                        </p:cTn>
                                        <p:tgtEl>
                                          <p:spTgt spid="577540">
                                            <p:txEl>
                                              <p:pRg st="0" end="0"/>
                                            </p:txEl>
                                          </p:spTgt>
                                        </p:tgtEl>
                                        <p:attrNameLst>
                                          <p:attrName>r</p:attrName>
                                        </p:attrNameLst>
                                      </p:cBhvr>
                                    </p:animRot>
                                    <p:animRot by="1500000">
                                      <p:cBhvr>
                                        <p:cTn id="30" dur="500" fill="hold">
                                          <p:stCondLst>
                                            <p:cond delay="1500"/>
                                          </p:stCondLst>
                                        </p:cTn>
                                        <p:tgtEl>
                                          <p:spTgt spid="577540">
                                            <p:txEl>
                                              <p:pRg st="0" end="0"/>
                                            </p:txEl>
                                          </p:spTgt>
                                        </p:tgtEl>
                                        <p:attrNameLst>
                                          <p:attrName>r</p:attrName>
                                        </p:attrNameLst>
                                      </p:cBhvr>
                                    </p:animRot>
                                  </p:childTnLst>
                                  <p:subTnLst>
                                    <p:animClr clrSpc="rgb" dir="cw">
                                      <p:cBhvr override="childStyle">
                                        <p:cTn dur="1" fill="hold" display="0" masterRel="nextClick" afterEffect="1"/>
                                        <p:tgtEl>
                                          <p:spTgt spid="577540">
                                            <p:txEl>
                                              <p:pRg st="0" end="0"/>
                                            </p:txEl>
                                          </p:spTgt>
                                        </p:tgtEl>
                                        <p:attrNameLst>
                                          <p:attrName>ppt_c</p:attrName>
                                        </p:attrNameLst>
                                      </p:cBhvr>
                                      <p:to>
                                        <a:schemeClr val="accent2"/>
                                      </p:to>
                                    </p:animClr>
                                  </p:subTnLst>
                                </p:cTn>
                              </p:par>
                            </p:childTnLst>
                          </p:cTn>
                        </p:par>
                        <p:par>
                          <p:cTn id="31" fill="hold">
                            <p:stCondLst>
                              <p:cond delay="10200"/>
                            </p:stCondLst>
                            <p:childTnLst>
                              <p:par>
                                <p:cTn id="32"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33" dur="1000" accel="50000" decel="50000" autoRev="1" fill="hold">
                                          <p:stCondLst>
                                            <p:cond delay="0"/>
                                          </p:stCondLst>
                                        </p:cTn>
                                        <p:tgtEl>
                                          <p:spTgt spid="577540">
                                            <p:txEl>
                                              <p:pRg st="1" end="1"/>
                                            </p:txEl>
                                          </p:spTgt>
                                        </p:tgtEl>
                                        <p:attrNameLst>
                                          <p:attrName>ppt_x</p:attrName>
                                          <p:attrName>ppt_y</p:attrName>
                                        </p:attrNameLst>
                                      </p:cBhvr>
                                    </p:animMotion>
                                    <p:animRot by="1500000">
                                      <p:cBhvr>
                                        <p:cTn id="34" dur="500" fill="hold">
                                          <p:stCondLst>
                                            <p:cond delay="0"/>
                                          </p:stCondLst>
                                        </p:cTn>
                                        <p:tgtEl>
                                          <p:spTgt spid="577540">
                                            <p:txEl>
                                              <p:pRg st="1" end="1"/>
                                            </p:txEl>
                                          </p:spTgt>
                                        </p:tgtEl>
                                        <p:attrNameLst>
                                          <p:attrName>r</p:attrName>
                                        </p:attrNameLst>
                                      </p:cBhvr>
                                    </p:animRot>
                                    <p:animRot by="-1500000">
                                      <p:cBhvr>
                                        <p:cTn id="35" dur="500" fill="hold">
                                          <p:stCondLst>
                                            <p:cond delay="500"/>
                                          </p:stCondLst>
                                        </p:cTn>
                                        <p:tgtEl>
                                          <p:spTgt spid="577540">
                                            <p:txEl>
                                              <p:pRg st="1" end="1"/>
                                            </p:txEl>
                                          </p:spTgt>
                                        </p:tgtEl>
                                        <p:attrNameLst>
                                          <p:attrName>r</p:attrName>
                                        </p:attrNameLst>
                                      </p:cBhvr>
                                    </p:animRot>
                                    <p:animRot by="-1500000">
                                      <p:cBhvr>
                                        <p:cTn id="36" dur="500" fill="hold">
                                          <p:stCondLst>
                                            <p:cond delay="1000"/>
                                          </p:stCondLst>
                                        </p:cTn>
                                        <p:tgtEl>
                                          <p:spTgt spid="577540">
                                            <p:txEl>
                                              <p:pRg st="1" end="1"/>
                                            </p:txEl>
                                          </p:spTgt>
                                        </p:tgtEl>
                                        <p:attrNameLst>
                                          <p:attrName>r</p:attrName>
                                        </p:attrNameLst>
                                      </p:cBhvr>
                                    </p:animRot>
                                    <p:animRot by="1500000">
                                      <p:cBhvr>
                                        <p:cTn id="37" dur="500" fill="hold">
                                          <p:stCondLst>
                                            <p:cond delay="1500"/>
                                          </p:stCondLst>
                                        </p:cTn>
                                        <p:tgtEl>
                                          <p:spTgt spid="577540">
                                            <p:txEl>
                                              <p:pRg st="1" end="1"/>
                                            </p:txEl>
                                          </p:spTgt>
                                        </p:tgtEl>
                                        <p:attrNameLst>
                                          <p:attrName>r</p:attrName>
                                        </p:attrNameLst>
                                      </p:cBhvr>
                                    </p:animRot>
                                  </p:childTnLst>
                                  <p:subTnLst>
                                    <p:animClr clrSpc="rgb" dir="cw">
                                      <p:cBhvr override="childStyle">
                                        <p:cTn dur="1" fill="hold" display="0" masterRel="nextClick" afterEffect="1"/>
                                        <p:tgtEl>
                                          <p:spTgt spid="577540">
                                            <p:txEl>
                                              <p:pRg st="1" end="1"/>
                                            </p:txEl>
                                          </p:spTgt>
                                        </p:tgtEl>
                                        <p:attrNameLst>
                                          <p:attrName>ppt_c</p:attrName>
                                        </p:attrNameLst>
                                      </p:cBhvr>
                                      <p:to>
                                        <a:schemeClr val="accent2"/>
                                      </p:to>
                                    </p:animClr>
                                  </p:subTnLst>
                                </p:cTn>
                              </p:par>
                            </p:childTnLst>
                          </p:cTn>
                        </p:par>
                        <p:par>
                          <p:cTn id="38" fill="hold">
                            <p:stCondLst>
                              <p:cond delay="17400"/>
                            </p:stCondLst>
                            <p:childTnLst>
                              <p:par>
                                <p:cTn id="39"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40" dur="1000" accel="50000" decel="50000" autoRev="1" fill="hold">
                                          <p:stCondLst>
                                            <p:cond delay="0"/>
                                          </p:stCondLst>
                                        </p:cTn>
                                        <p:tgtEl>
                                          <p:spTgt spid="577540">
                                            <p:txEl>
                                              <p:pRg st="2" end="2"/>
                                            </p:txEl>
                                          </p:spTgt>
                                        </p:tgtEl>
                                        <p:attrNameLst>
                                          <p:attrName>ppt_x</p:attrName>
                                          <p:attrName>ppt_y</p:attrName>
                                        </p:attrNameLst>
                                      </p:cBhvr>
                                    </p:animMotion>
                                    <p:animRot by="1500000">
                                      <p:cBhvr>
                                        <p:cTn id="41" dur="500" fill="hold">
                                          <p:stCondLst>
                                            <p:cond delay="0"/>
                                          </p:stCondLst>
                                        </p:cTn>
                                        <p:tgtEl>
                                          <p:spTgt spid="577540">
                                            <p:txEl>
                                              <p:pRg st="2" end="2"/>
                                            </p:txEl>
                                          </p:spTgt>
                                        </p:tgtEl>
                                        <p:attrNameLst>
                                          <p:attrName>r</p:attrName>
                                        </p:attrNameLst>
                                      </p:cBhvr>
                                    </p:animRot>
                                    <p:animRot by="-1500000">
                                      <p:cBhvr>
                                        <p:cTn id="42" dur="500" fill="hold">
                                          <p:stCondLst>
                                            <p:cond delay="500"/>
                                          </p:stCondLst>
                                        </p:cTn>
                                        <p:tgtEl>
                                          <p:spTgt spid="577540">
                                            <p:txEl>
                                              <p:pRg st="2" end="2"/>
                                            </p:txEl>
                                          </p:spTgt>
                                        </p:tgtEl>
                                        <p:attrNameLst>
                                          <p:attrName>r</p:attrName>
                                        </p:attrNameLst>
                                      </p:cBhvr>
                                    </p:animRot>
                                    <p:animRot by="-1500000">
                                      <p:cBhvr>
                                        <p:cTn id="43" dur="500" fill="hold">
                                          <p:stCondLst>
                                            <p:cond delay="1000"/>
                                          </p:stCondLst>
                                        </p:cTn>
                                        <p:tgtEl>
                                          <p:spTgt spid="577540">
                                            <p:txEl>
                                              <p:pRg st="2" end="2"/>
                                            </p:txEl>
                                          </p:spTgt>
                                        </p:tgtEl>
                                        <p:attrNameLst>
                                          <p:attrName>r</p:attrName>
                                        </p:attrNameLst>
                                      </p:cBhvr>
                                    </p:animRot>
                                    <p:animRot by="1500000">
                                      <p:cBhvr>
                                        <p:cTn id="44" dur="500" fill="hold">
                                          <p:stCondLst>
                                            <p:cond delay="1500"/>
                                          </p:stCondLst>
                                        </p:cTn>
                                        <p:tgtEl>
                                          <p:spTgt spid="577540">
                                            <p:txEl>
                                              <p:pRg st="2" end="2"/>
                                            </p:txEl>
                                          </p:spTgt>
                                        </p:tgtEl>
                                        <p:attrNameLst>
                                          <p:attrName>r</p:attrName>
                                        </p:attrNameLst>
                                      </p:cBhvr>
                                    </p:animRot>
                                  </p:childTnLst>
                                  <p:subTnLst>
                                    <p:animClr clrSpc="rgb" dir="cw">
                                      <p:cBhvr override="childStyle">
                                        <p:cTn dur="1" fill="hold" display="0" masterRel="nextClick" afterEffect="1"/>
                                        <p:tgtEl>
                                          <p:spTgt spid="577540">
                                            <p:txEl>
                                              <p:pRg st="2" end="2"/>
                                            </p:txEl>
                                          </p:spTgt>
                                        </p:tgtEl>
                                        <p:attrNameLst>
                                          <p:attrName>ppt_c</p:attrName>
                                        </p:attrNameLst>
                                      </p:cBhvr>
                                      <p:to>
                                        <a:schemeClr val="accent2"/>
                                      </p:to>
                                    </p:animClr>
                                  </p:subTnLst>
                                </p:cTn>
                              </p:par>
                            </p:childTnLst>
                          </p:cTn>
                        </p:par>
                        <p:par>
                          <p:cTn id="45" fill="hold">
                            <p:stCondLst>
                              <p:cond delay="26600"/>
                            </p:stCondLst>
                            <p:childTnLst>
                              <p:par>
                                <p:cTn id="46"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47" dur="1000" accel="50000" decel="50000" autoRev="1" fill="hold">
                                          <p:stCondLst>
                                            <p:cond delay="0"/>
                                          </p:stCondLst>
                                        </p:cTn>
                                        <p:tgtEl>
                                          <p:spTgt spid="577540">
                                            <p:txEl>
                                              <p:pRg st="3" end="3"/>
                                            </p:txEl>
                                          </p:spTgt>
                                        </p:tgtEl>
                                        <p:attrNameLst>
                                          <p:attrName>ppt_x</p:attrName>
                                          <p:attrName>ppt_y</p:attrName>
                                        </p:attrNameLst>
                                      </p:cBhvr>
                                    </p:animMotion>
                                    <p:animRot by="1500000">
                                      <p:cBhvr>
                                        <p:cTn id="48" dur="500" fill="hold">
                                          <p:stCondLst>
                                            <p:cond delay="0"/>
                                          </p:stCondLst>
                                        </p:cTn>
                                        <p:tgtEl>
                                          <p:spTgt spid="577540">
                                            <p:txEl>
                                              <p:pRg st="3" end="3"/>
                                            </p:txEl>
                                          </p:spTgt>
                                        </p:tgtEl>
                                        <p:attrNameLst>
                                          <p:attrName>r</p:attrName>
                                        </p:attrNameLst>
                                      </p:cBhvr>
                                    </p:animRot>
                                    <p:animRot by="-1500000">
                                      <p:cBhvr>
                                        <p:cTn id="49" dur="500" fill="hold">
                                          <p:stCondLst>
                                            <p:cond delay="500"/>
                                          </p:stCondLst>
                                        </p:cTn>
                                        <p:tgtEl>
                                          <p:spTgt spid="577540">
                                            <p:txEl>
                                              <p:pRg st="3" end="3"/>
                                            </p:txEl>
                                          </p:spTgt>
                                        </p:tgtEl>
                                        <p:attrNameLst>
                                          <p:attrName>r</p:attrName>
                                        </p:attrNameLst>
                                      </p:cBhvr>
                                    </p:animRot>
                                    <p:animRot by="-1500000">
                                      <p:cBhvr>
                                        <p:cTn id="50" dur="500" fill="hold">
                                          <p:stCondLst>
                                            <p:cond delay="1000"/>
                                          </p:stCondLst>
                                        </p:cTn>
                                        <p:tgtEl>
                                          <p:spTgt spid="577540">
                                            <p:txEl>
                                              <p:pRg st="3" end="3"/>
                                            </p:txEl>
                                          </p:spTgt>
                                        </p:tgtEl>
                                        <p:attrNameLst>
                                          <p:attrName>r</p:attrName>
                                        </p:attrNameLst>
                                      </p:cBhvr>
                                    </p:animRot>
                                    <p:animRot by="1500000">
                                      <p:cBhvr>
                                        <p:cTn id="51" dur="500" fill="hold">
                                          <p:stCondLst>
                                            <p:cond delay="1500"/>
                                          </p:stCondLst>
                                        </p:cTn>
                                        <p:tgtEl>
                                          <p:spTgt spid="577540">
                                            <p:txEl>
                                              <p:pRg st="3" end="3"/>
                                            </p:txEl>
                                          </p:spTgt>
                                        </p:tgtEl>
                                        <p:attrNameLst>
                                          <p:attrName>r</p:attrName>
                                        </p:attrNameLst>
                                      </p:cBhvr>
                                    </p:animRot>
                                  </p:childTnLst>
                                  <p:subTnLst>
                                    <p:animClr clrSpc="rgb" dir="cw">
                                      <p:cBhvr override="childStyle">
                                        <p:cTn dur="1" fill="hold" display="0" masterRel="nextClick" afterEffect="1"/>
                                        <p:tgtEl>
                                          <p:spTgt spid="577540">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28</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zh-CN" altLang="en-US" sz="2400" b="0" dirty="0" smtClean="0">
                <a:latin typeface="华文琥珀" pitchFamily="2" charset="-122"/>
              </a:rPr>
              <a:t>计算机网络</a:t>
            </a:r>
            <a:r>
              <a:rPr lang="zh-CN" altLang="en-US" sz="2400" b="0" dirty="0">
                <a:latin typeface="华文琥珀" pitchFamily="2" charset="-122"/>
              </a:rPr>
              <a:t>基础</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556792"/>
            <a:ext cx="7848872" cy="4104456"/>
          </a:xfrm>
        </p:spPr>
        <p:txBody>
          <a:bodyPr/>
          <a:lstStyle/>
          <a:p>
            <a:pPr marL="0" indent="0">
              <a:spcBef>
                <a:spcPts val="2400"/>
              </a:spcBef>
              <a:buNone/>
            </a:pPr>
            <a:r>
              <a:rPr lang="en-US" altLang="zh-CN" sz="2400" b="1" dirty="0">
                <a:latin typeface="黑体" pitchFamily="49" charset="-122"/>
              </a:rPr>
              <a:t>1</a:t>
            </a:r>
            <a:r>
              <a:rPr lang="zh-CN" altLang="en-US" sz="2400" b="1" dirty="0" smtClean="0">
                <a:latin typeface="黑体" pitchFamily="49" charset="-122"/>
              </a:rPr>
              <a:t>、计算机网络</a:t>
            </a:r>
            <a:r>
              <a:rPr lang="zh-CN" altLang="en-US" sz="2400" b="1" dirty="0">
                <a:latin typeface="黑体" pitchFamily="49" charset="-122"/>
              </a:rPr>
              <a:t>的概念</a:t>
            </a:r>
          </a:p>
          <a:p>
            <a:pPr marL="0" indent="0">
              <a:spcBef>
                <a:spcPts val="2400"/>
              </a:spcBef>
              <a:buNone/>
            </a:pPr>
            <a:r>
              <a:rPr lang="zh-CN" altLang="en-US" sz="2400" b="1" dirty="0" smtClean="0">
                <a:latin typeface="黑体" pitchFamily="49" charset="-122"/>
              </a:rPr>
              <a:t>    计算机网络</a:t>
            </a:r>
            <a:r>
              <a:rPr lang="zh-CN" altLang="en-US" sz="2400" b="1" dirty="0">
                <a:latin typeface="黑体" pitchFamily="49" charset="-122"/>
              </a:rPr>
              <a:t>是指将地理位置不同的具有独立功能的多台计算机及其外部设备，通过通信线路连接起来，在网络</a:t>
            </a:r>
            <a:r>
              <a:rPr lang="zh-CN" altLang="en-US" sz="2400" b="1" dirty="0" smtClean="0">
                <a:latin typeface="黑体" pitchFamily="49" charset="-122"/>
              </a:rPr>
              <a:t>操作系统</a:t>
            </a:r>
            <a:r>
              <a:rPr lang="zh-CN" altLang="en-US" b="1" dirty="0">
                <a:latin typeface="黑体" pitchFamily="49" charset="-122"/>
              </a:rPr>
              <a:t>、</a:t>
            </a:r>
            <a:r>
              <a:rPr lang="zh-CN" altLang="en-US" sz="2400" b="1" dirty="0" smtClean="0">
                <a:latin typeface="黑体" pitchFamily="49" charset="-122"/>
              </a:rPr>
              <a:t>网络管理</a:t>
            </a:r>
            <a:r>
              <a:rPr lang="zh-CN" altLang="en-US" sz="2400" b="1" dirty="0">
                <a:latin typeface="黑体" pitchFamily="49" charset="-122"/>
              </a:rPr>
              <a:t>软件及网络通信协议的管理和协调下，实现资源共享和信息传递的计算机系统</a:t>
            </a:r>
            <a:r>
              <a:rPr lang="zh-CN" altLang="en-US" sz="2400" b="1" dirty="0" smtClean="0">
                <a:latin typeface="黑体" pitchFamily="49" charset="-122"/>
              </a:rPr>
              <a:t>。</a:t>
            </a:r>
            <a:endParaRPr lang="en-US" altLang="zh-CN" sz="2400" b="1" dirty="0" smtClean="0">
              <a:latin typeface="黑体" pitchFamily="49" charset="-122"/>
            </a:endParaRPr>
          </a:p>
          <a:p>
            <a:pPr marL="0" indent="0">
              <a:spcBef>
                <a:spcPts val="2400"/>
              </a:spcBef>
              <a:buNone/>
            </a:pPr>
            <a:r>
              <a:rPr lang="en-US" altLang="zh-CN" sz="2400" b="1" dirty="0">
                <a:latin typeface="黑体" pitchFamily="49" charset="-122"/>
              </a:rPr>
              <a:t> </a:t>
            </a:r>
            <a:r>
              <a:rPr lang="en-US" altLang="zh-CN" sz="2400" b="1" dirty="0" smtClean="0">
                <a:latin typeface="黑体" pitchFamily="49" charset="-122"/>
              </a:rPr>
              <a:t>   </a:t>
            </a:r>
            <a:r>
              <a:rPr lang="zh-CN" altLang="en-US" sz="2400" b="1" dirty="0" smtClean="0">
                <a:latin typeface="黑体" pitchFamily="49" charset="-122"/>
              </a:rPr>
              <a:t>计算机网络</a:t>
            </a:r>
            <a:r>
              <a:rPr lang="zh-CN" altLang="en-US" sz="2400" b="1" dirty="0">
                <a:latin typeface="黑体" pitchFamily="49" charset="-122"/>
              </a:rPr>
              <a:t>是</a:t>
            </a:r>
            <a:r>
              <a:rPr lang="zh-CN" altLang="en-US" sz="2400" b="1" dirty="0">
                <a:solidFill>
                  <a:srgbClr val="FF0000"/>
                </a:solidFill>
                <a:effectLst>
                  <a:outerShdw blurRad="38100" dist="38100" dir="2700000" algn="tl">
                    <a:srgbClr val="000000">
                      <a:alpha val="43137"/>
                    </a:srgbClr>
                  </a:outerShdw>
                </a:effectLst>
                <a:latin typeface="黑体" pitchFamily="49" charset="-122"/>
              </a:rPr>
              <a:t>现代通信技术</a:t>
            </a:r>
            <a:r>
              <a:rPr lang="zh-CN" altLang="en-US" sz="2400" b="1" dirty="0">
                <a:latin typeface="黑体" pitchFamily="49" charset="-122"/>
              </a:rPr>
              <a:t>与</a:t>
            </a:r>
            <a:r>
              <a:rPr lang="zh-CN" altLang="en-US" sz="2400" b="1" dirty="0">
                <a:solidFill>
                  <a:srgbClr val="FF0000"/>
                </a:solidFill>
                <a:effectLst>
                  <a:outerShdw blurRad="38100" dist="38100" dir="2700000" algn="tl">
                    <a:srgbClr val="000000">
                      <a:alpha val="43137"/>
                    </a:srgbClr>
                  </a:outerShdw>
                </a:effectLst>
                <a:latin typeface="黑体" pitchFamily="49" charset="-122"/>
              </a:rPr>
              <a:t>计算机技术</a:t>
            </a:r>
            <a:r>
              <a:rPr lang="zh-CN" altLang="en-US" sz="2400" b="1" dirty="0">
                <a:latin typeface="黑体" pitchFamily="49" charset="-122"/>
              </a:rPr>
              <a:t>紧密相结合的产物，它涉及到通信技术与计算机技术两个领域。</a:t>
            </a:r>
          </a:p>
        </p:txBody>
      </p:sp>
    </p:spTree>
    <p:extLst>
      <p:ext uri="{BB962C8B-B14F-4D97-AF65-F5344CB8AC3E}">
        <p14:creationId xmlns:p14="http://schemas.microsoft.com/office/powerpoint/2010/main" val="322502310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29</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zh-CN" altLang="en-US" sz="2400" b="0" dirty="0" smtClean="0">
                <a:latin typeface="华文琥珀" pitchFamily="2" charset="-122"/>
              </a:rPr>
              <a:t>计算机网络</a:t>
            </a:r>
            <a:r>
              <a:rPr lang="zh-CN" altLang="en-US" sz="2400" b="0" dirty="0">
                <a:latin typeface="华文琥珀" pitchFamily="2" charset="-122"/>
              </a:rPr>
              <a:t>基础</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556792"/>
            <a:ext cx="7848872" cy="4104456"/>
          </a:xfrm>
        </p:spPr>
        <p:txBody>
          <a:bodyPr/>
          <a:lstStyle/>
          <a:p>
            <a:pPr marL="0" indent="0">
              <a:buNone/>
            </a:pPr>
            <a:r>
              <a:rPr lang="en-US" altLang="zh-CN" sz="2400" b="1" dirty="0">
                <a:latin typeface="黑体" pitchFamily="49" charset="-122"/>
              </a:rPr>
              <a:t>2</a:t>
            </a:r>
            <a:r>
              <a:rPr lang="zh-CN" altLang="en-US" sz="2400" b="1" dirty="0" smtClean="0">
                <a:latin typeface="黑体" pitchFamily="49" charset="-122"/>
              </a:rPr>
              <a:t>、计算机网络</a:t>
            </a:r>
            <a:r>
              <a:rPr lang="zh-CN" altLang="en-US" sz="2400" b="1" dirty="0">
                <a:latin typeface="黑体" pitchFamily="49" charset="-122"/>
              </a:rPr>
              <a:t>的发展</a:t>
            </a:r>
          </a:p>
          <a:p>
            <a:pPr marL="0" indent="0">
              <a:buNone/>
            </a:pPr>
            <a:r>
              <a:rPr lang="zh-CN" altLang="en-US" sz="2400" b="1" dirty="0" smtClean="0">
                <a:latin typeface="黑体" pitchFamily="49" charset="-122"/>
              </a:rPr>
              <a:t>    计算机网络</a:t>
            </a:r>
            <a:r>
              <a:rPr lang="zh-CN" altLang="en-US" sz="2400" b="1" dirty="0">
                <a:latin typeface="黑体" pitchFamily="49" charset="-122"/>
              </a:rPr>
              <a:t>的发展大致可以分为面向终端的计算机通信网络、计算机互联网络、标准化网络和网络互连与高速网络</a:t>
            </a:r>
            <a:r>
              <a:rPr lang="en-US" altLang="zh-CN" sz="2400" b="1" dirty="0">
                <a:latin typeface="黑体" pitchFamily="49" charset="-122"/>
              </a:rPr>
              <a:t>4</a:t>
            </a:r>
            <a:r>
              <a:rPr lang="zh-CN" altLang="en-US" sz="2400" b="1" dirty="0">
                <a:latin typeface="黑体" pitchFamily="49" charset="-122"/>
              </a:rPr>
              <a:t>个阶段</a:t>
            </a:r>
            <a:r>
              <a:rPr lang="zh-CN" altLang="en-US" sz="2400" b="1" dirty="0" smtClean="0">
                <a:latin typeface="黑体" pitchFamily="49" charset="-122"/>
              </a:rPr>
              <a:t>。</a:t>
            </a:r>
            <a:endParaRPr lang="en-US" altLang="zh-CN" sz="2400" b="1" dirty="0" smtClean="0">
              <a:latin typeface="黑体" pitchFamily="49" charset="-122"/>
            </a:endParaRPr>
          </a:p>
          <a:p>
            <a:r>
              <a:rPr lang="zh-CN" altLang="en-US" sz="2200" b="1" dirty="0">
                <a:latin typeface="黑体" pitchFamily="49" charset="-122"/>
              </a:rPr>
              <a:t>第一代，面向终端的计算机通信网络</a:t>
            </a:r>
            <a:r>
              <a:rPr lang="zh-CN" altLang="en-US" sz="2200" b="1" dirty="0" smtClean="0">
                <a:latin typeface="黑体" pitchFamily="49" charset="-122"/>
              </a:rPr>
              <a:t>，其实质是</a:t>
            </a:r>
            <a:r>
              <a:rPr lang="zh-CN" altLang="en-US" sz="2200" b="1" dirty="0">
                <a:latin typeface="黑体" pitchFamily="49" charset="-122"/>
              </a:rPr>
              <a:t>以单机为中心，终端为延伸的联机系统，是面向终端的计算机通信。</a:t>
            </a:r>
          </a:p>
        </p:txBody>
      </p:sp>
      <p:pic>
        <p:nvPicPr>
          <p:cNvPr id="5" name="图片 4"/>
          <p:cNvPicPr/>
          <p:nvPr/>
        </p:nvPicPr>
        <p:blipFill>
          <a:blip r:embed="rId2"/>
          <a:stretch>
            <a:fillRect/>
          </a:stretch>
        </p:blipFill>
        <p:spPr>
          <a:xfrm>
            <a:off x="2051720" y="3933056"/>
            <a:ext cx="4824536" cy="2064258"/>
          </a:xfrm>
          <a:prstGeom prst="rect">
            <a:avLst/>
          </a:prstGeom>
        </p:spPr>
      </p:pic>
    </p:spTree>
    <p:extLst>
      <p:ext uri="{BB962C8B-B14F-4D97-AF65-F5344CB8AC3E}">
        <p14:creationId xmlns:p14="http://schemas.microsoft.com/office/powerpoint/2010/main" val="24535935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a:xfrm>
            <a:off x="1042988" y="260350"/>
            <a:ext cx="6716712" cy="642938"/>
          </a:xfrm>
        </p:spPr>
        <p:txBody>
          <a:bodyPr/>
          <a:lstStyle/>
          <a:p>
            <a:r>
              <a:rPr lang="zh-CN" altLang="en-US" b="0" dirty="0" smtClean="0">
                <a:effectLst>
                  <a:outerShdw blurRad="38100" dist="38100" dir="2700000" algn="tl">
                    <a:srgbClr val="C0C0C0"/>
                  </a:outerShdw>
                </a:effectLst>
              </a:rPr>
              <a:t>计算机信息安全</a:t>
            </a:r>
            <a:endParaRPr lang="zh-CN" altLang="en-US" b="0" dirty="0">
              <a:effectLst>
                <a:outerShdw blurRad="38100" dist="38100" dir="2700000" algn="tl">
                  <a:srgbClr val="C0C0C0"/>
                </a:outerShdw>
              </a:effectLst>
            </a:endParaRPr>
          </a:p>
        </p:txBody>
      </p:sp>
      <p:sp>
        <p:nvSpPr>
          <p:cNvPr id="654339" name="Rectangle 3"/>
          <p:cNvSpPr>
            <a:spLocks noGrp="1" noChangeArrowheads="1"/>
          </p:cNvSpPr>
          <p:nvPr>
            <p:ph type="body" idx="1"/>
          </p:nvPr>
        </p:nvSpPr>
        <p:spPr>
          <a:xfrm>
            <a:off x="250825" y="1196975"/>
            <a:ext cx="7772400" cy="4608513"/>
          </a:xfrm>
        </p:spPr>
        <p:txBody>
          <a:bodyPr/>
          <a:lstStyle/>
          <a:p>
            <a:r>
              <a:rPr lang="zh-CN" altLang="en-US" sz="3400" b="1" dirty="0" smtClean="0"/>
              <a:t>信息系统</a:t>
            </a:r>
            <a:r>
              <a:rPr lang="zh-CN" altLang="en-US" sz="3400" b="1" dirty="0"/>
              <a:t>所涉及的内容</a:t>
            </a:r>
          </a:p>
          <a:p>
            <a:pPr lvl="1"/>
            <a:r>
              <a:rPr lang="zh-CN" altLang="en-US" b="1" dirty="0">
                <a:latin typeface="宋体" pitchFamily="2" charset="-122"/>
              </a:rPr>
              <a:t>由计算机及其相关的和配套设备、设施（含网络）构成的，并按照一定的应用目标和规则对信息进行加工、存储、传输、检索等处理的人机系统。</a:t>
            </a:r>
            <a:r>
              <a:rPr lang="zh-CN" altLang="en-US" sz="3000" b="1" dirty="0"/>
              <a:t> </a:t>
            </a:r>
          </a:p>
          <a:p>
            <a:pPr lvl="1"/>
            <a:r>
              <a:rPr lang="zh-CN" altLang="en-US" sz="3000" b="1" dirty="0">
                <a:latin typeface="宋体" pitchFamily="2" charset="-122"/>
              </a:rPr>
              <a:t>基本组成有三部分：</a:t>
            </a:r>
          </a:p>
          <a:p>
            <a:pPr lvl="2"/>
            <a:r>
              <a:rPr lang="zh-CN" altLang="en-US" sz="2800" b="1" dirty="0">
                <a:latin typeface="宋体" pitchFamily="2" charset="-122"/>
              </a:rPr>
              <a:t>计算机实体</a:t>
            </a:r>
          </a:p>
          <a:p>
            <a:pPr lvl="2"/>
            <a:r>
              <a:rPr lang="zh-CN" altLang="en-US" sz="2800" b="1" dirty="0">
                <a:latin typeface="宋体" pitchFamily="2" charset="-122"/>
              </a:rPr>
              <a:t>信息</a:t>
            </a:r>
          </a:p>
          <a:p>
            <a:pPr lvl="2"/>
            <a:r>
              <a:rPr lang="zh-CN" altLang="en-US" sz="2800" b="1" dirty="0">
                <a:latin typeface="宋体" pitchFamily="2" charset="-122"/>
              </a:rPr>
              <a:t>人</a:t>
            </a:r>
            <a:r>
              <a:rPr lang="zh-CN" altLang="en-US" sz="2800" b="1" dirty="0"/>
              <a:t> </a:t>
            </a:r>
          </a:p>
        </p:txBody>
      </p:sp>
    </p:spTree>
    <p:extLst>
      <p:ext uri="{BB962C8B-B14F-4D97-AF65-F5344CB8AC3E}">
        <p14:creationId xmlns:p14="http://schemas.microsoft.com/office/powerpoint/2010/main" val="7467919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30</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zh-CN" altLang="en-US" sz="2400" b="0" dirty="0" smtClean="0">
                <a:latin typeface="华文琥珀" pitchFamily="2" charset="-122"/>
              </a:rPr>
              <a:t>计算机网络</a:t>
            </a:r>
            <a:r>
              <a:rPr lang="zh-CN" altLang="en-US" sz="2400" b="0" dirty="0">
                <a:latin typeface="华文琥珀" pitchFamily="2" charset="-122"/>
              </a:rPr>
              <a:t>基础</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556792"/>
            <a:ext cx="7848872" cy="4104456"/>
          </a:xfrm>
        </p:spPr>
        <p:txBody>
          <a:bodyPr/>
          <a:lstStyle/>
          <a:p>
            <a:r>
              <a:rPr lang="zh-CN" altLang="en-US" sz="2200" b="1" dirty="0">
                <a:latin typeface="黑体" pitchFamily="49" charset="-122"/>
              </a:rPr>
              <a:t>第二代，计算机互联网络</a:t>
            </a:r>
            <a:r>
              <a:rPr lang="zh-CN" altLang="en-US" sz="2200" b="1" dirty="0" smtClean="0">
                <a:latin typeface="黑体" pitchFamily="49" charset="-122"/>
              </a:rPr>
              <a:t>，它实现</a:t>
            </a:r>
            <a:r>
              <a:rPr lang="zh-CN" altLang="en-US" sz="2200" b="1" dirty="0">
                <a:latin typeface="黑体" pitchFamily="49" charset="-122"/>
              </a:rPr>
              <a:t>了计算机与计算机之间的直接通信，其核心技术就是分组交换技术</a:t>
            </a:r>
            <a:r>
              <a:rPr lang="zh-CN" altLang="en-US" sz="2200" b="1" dirty="0" smtClean="0">
                <a:latin typeface="黑体" pitchFamily="49" charset="-122"/>
              </a:rPr>
              <a:t>。</a:t>
            </a:r>
            <a:endParaRPr lang="en-US" altLang="zh-CN" sz="2200" b="1" dirty="0" smtClean="0">
              <a:latin typeface="黑体" pitchFamily="49" charset="-122"/>
            </a:endParaRPr>
          </a:p>
          <a:p>
            <a:pPr marL="0" indent="0">
              <a:buNone/>
            </a:pPr>
            <a:r>
              <a:rPr lang="zh-CN" altLang="en-US" sz="2200" b="1" dirty="0" smtClean="0">
                <a:latin typeface="黑体" pitchFamily="49" charset="-122"/>
              </a:rPr>
              <a:t>   这</a:t>
            </a:r>
            <a:r>
              <a:rPr lang="zh-CN" altLang="en-US" sz="2200" b="1" dirty="0">
                <a:latin typeface="黑体" pitchFamily="49" charset="-122"/>
              </a:rPr>
              <a:t>一阶段的计算机网络的典型代表是美国国防部高级研究计划局</a:t>
            </a:r>
            <a:r>
              <a:rPr lang="en-US" altLang="zh-CN" sz="2200" b="1" dirty="0" smtClean="0">
                <a:latin typeface="黑体" pitchFamily="49" charset="-122"/>
              </a:rPr>
              <a:t>DARPA 1969</a:t>
            </a:r>
            <a:r>
              <a:rPr lang="zh-CN" altLang="en-US" sz="2200" b="1" dirty="0">
                <a:latin typeface="黑体" pitchFamily="49" charset="-122"/>
              </a:rPr>
              <a:t>年</a:t>
            </a:r>
            <a:r>
              <a:rPr lang="en-US" altLang="zh-CN" sz="2200" b="1" dirty="0">
                <a:latin typeface="黑体" pitchFamily="49" charset="-122"/>
              </a:rPr>
              <a:t>12</a:t>
            </a:r>
            <a:r>
              <a:rPr lang="zh-CN" altLang="en-US" sz="2200" b="1" dirty="0">
                <a:latin typeface="黑体" pitchFamily="49" charset="-122"/>
              </a:rPr>
              <a:t>月投入运行的</a:t>
            </a:r>
            <a:r>
              <a:rPr lang="en-US" altLang="zh-CN" sz="2200" b="1" dirty="0" smtClean="0">
                <a:latin typeface="黑体" pitchFamily="49" charset="-122"/>
              </a:rPr>
              <a:t>ARPANET</a:t>
            </a:r>
            <a:r>
              <a:rPr lang="zh-CN" altLang="en-US" sz="2200" b="1" dirty="0" smtClean="0">
                <a:latin typeface="黑体" pitchFamily="49" charset="-122"/>
              </a:rPr>
              <a:t>。</a:t>
            </a:r>
            <a:endParaRPr lang="zh-CN" altLang="en-US" sz="2200" b="1" dirty="0">
              <a:latin typeface="黑体" pitchFamily="49" charset="-122"/>
            </a:endParaRPr>
          </a:p>
        </p:txBody>
      </p:sp>
      <p:pic>
        <p:nvPicPr>
          <p:cNvPr id="5" name="图片 4"/>
          <p:cNvPicPr/>
          <p:nvPr/>
        </p:nvPicPr>
        <p:blipFill>
          <a:blip r:embed="rId2"/>
          <a:stretch>
            <a:fillRect/>
          </a:stretch>
        </p:blipFill>
        <p:spPr>
          <a:xfrm>
            <a:off x="2555776" y="3160872"/>
            <a:ext cx="4107613" cy="2788408"/>
          </a:xfrm>
          <a:prstGeom prst="rect">
            <a:avLst/>
          </a:prstGeom>
        </p:spPr>
      </p:pic>
    </p:spTree>
    <p:extLst>
      <p:ext uri="{BB962C8B-B14F-4D97-AF65-F5344CB8AC3E}">
        <p14:creationId xmlns:p14="http://schemas.microsoft.com/office/powerpoint/2010/main" val="17705927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31</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zh-CN" altLang="en-US" sz="2400" b="0" dirty="0" smtClean="0">
                <a:latin typeface="华文琥珀" pitchFamily="2" charset="-122"/>
              </a:rPr>
              <a:t>计算机网络</a:t>
            </a:r>
            <a:r>
              <a:rPr lang="zh-CN" altLang="en-US" sz="2400" b="0" dirty="0">
                <a:latin typeface="华文琥珀" pitchFamily="2" charset="-122"/>
              </a:rPr>
              <a:t>基础</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556792"/>
            <a:ext cx="7920880" cy="4104456"/>
          </a:xfrm>
        </p:spPr>
        <p:txBody>
          <a:bodyPr/>
          <a:lstStyle/>
          <a:p>
            <a:pPr>
              <a:spcBef>
                <a:spcPts val="2400"/>
              </a:spcBef>
            </a:pPr>
            <a:r>
              <a:rPr lang="zh-CN" altLang="en-US" sz="2200" b="1" dirty="0">
                <a:latin typeface="黑体" pitchFamily="49" charset="-122"/>
              </a:rPr>
              <a:t>第三代，标准化网络</a:t>
            </a:r>
            <a:r>
              <a:rPr lang="zh-CN" altLang="en-US" sz="2200" b="1" dirty="0" smtClean="0">
                <a:latin typeface="黑体" pitchFamily="49" charset="-122"/>
              </a:rPr>
              <a:t>。该网络遵循</a:t>
            </a:r>
            <a:r>
              <a:rPr lang="zh-CN" altLang="en-US" sz="2200" b="1" dirty="0">
                <a:latin typeface="黑体" pitchFamily="49" charset="-122"/>
              </a:rPr>
              <a:t>国际标准化协议，具有统一的网络体系结构，确保了各厂家生产的计算机和网络产品之间的互联，推动了网络技术的应用和</a:t>
            </a:r>
            <a:r>
              <a:rPr lang="zh-CN" altLang="en-US" sz="2200" b="1" dirty="0" smtClean="0">
                <a:latin typeface="黑体" pitchFamily="49" charset="-122"/>
              </a:rPr>
              <a:t>发展。</a:t>
            </a:r>
            <a:endParaRPr lang="en-US" altLang="zh-CN" sz="2200" b="1" dirty="0" smtClean="0">
              <a:latin typeface="黑体" pitchFamily="49" charset="-122"/>
            </a:endParaRPr>
          </a:p>
          <a:p>
            <a:pPr>
              <a:spcBef>
                <a:spcPts val="2400"/>
              </a:spcBef>
            </a:pPr>
            <a:r>
              <a:rPr lang="zh-CN" altLang="en-US" sz="2200" b="1" dirty="0">
                <a:latin typeface="黑体" pitchFamily="49" charset="-122"/>
              </a:rPr>
              <a:t>第四代，网络互连与高速网络</a:t>
            </a:r>
            <a:r>
              <a:rPr lang="zh-CN" altLang="en-US" sz="2200" b="1" dirty="0" smtClean="0">
                <a:latin typeface="黑体" pitchFamily="49" charset="-122"/>
              </a:rPr>
              <a:t>。它具有</a:t>
            </a:r>
            <a:r>
              <a:rPr lang="zh-CN" altLang="en-US" sz="2200" b="1" dirty="0">
                <a:latin typeface="黑体" pitchFamily="49" charset="-122"/>
              </a:rPr>
              <a:t>高速化、综合化等特点，目前的计算机网络发展正处于第四阶段。</a:t>
            </a:r>
          </a:p>
        </p:txBody>
      </p:sp>
    </p:spTree>
    <p:extLst>
      <p:ext uri="{BB962C8B-B14F-4D97-AF65-F5344CB8AC3E}">
        <p14:creationId xmlns:p14="http://schemas.microsoft.com/office/powerpoint/2010/main" val="26175563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32</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zh-CN" altLang="en-US" sz="2400" b="0" dirty="0" smtClean="0">
                <a:latin typeface="华文琥珀" pitchFamily="2" charset="-122"/>
              </a:rPr>
              <a:t>计算机网络</a:t>
            </a:r>
            <a:r>
              <a:rPr lang="zh-CN" altLang="en-US" sz="2400" b="0" dirty="0">
                <a:latin typeface="华文琥珀" pitchFamily="2" charset="-122"/>
              </a:rPr>
              <a:t>基础</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467544" y="980728"/>
            <a:ext cx="7848872" cy="5040560"/>
          </a:xfrm>
        </p:spPr>
        <p:txBody>
          <a:bodyPr/>
          <a:lstStyle/>
          <a:p>
            <a:pPr marL="0" indent="0">
              <a:spcBef>
                <a:spcPts val="2400"/>
              </a:spcBef>
              <a:buNone/>
            </a:pPr>
            <a:r>
              <a:rPr lang="en-US" altLang="zh-CN" b="1" dirty="0">
                <a:latin typeface="黑体" pitchFamily="49" charset="-122"/>
              </a:rPr>
              <a:t>3</a:t>
            </a:r>
            <a:r>
              <a:rPr lang="zh-CN" altLang="en-US" b="1" dirty="0" smtClean="0">
                <a:latin typeface="黑体" pitchFamily="49" charset="-122"/>
              </a:rPr>
              <a:t>、计算机网络</a:t>
            </a:r>
            <a:r>
              <a:rPr lang="zh-CN" altLang="en-US" b="1" dirty="0">
                <a:latin typeface="黑体" pitchFamily="49" charset="-122"/>
              </a:rPr>
              <a:t>的</a:t>
            </a:r>
            <a:r>
              <a:rPr lang="zh-CN" altLang="en-US" b="1" dirty="0" smtClean="0">
                <a:latin typeface="黑体" pitchFamily="49" charset="-122"/>
              </a:rPr>
              <a:t>功能</a:t>
            </a:r>
            <a:endParaRPr lang="en-US" altLang="zh-CN" b="1" dirty="0" smtClean="0">
              <a:latin typeface="黑体" pitchFamily="49" charset="-122"/>
            </a:endParaRPr>
          </a:p>
          <a:p>
            <a:pPr>
              <a:spcBef>
                <a:spcPts val="2400"/>
              </a:spcBef>
            </a:pPr>
            <a:r>
              <a:rPr lang="zh-CN" altLang="en-US" sz="2800" b="1" dirty="0">
                <a:solidFill>
                  <a:srgbClr val="FF0000"/>
                </a:solidFill>
                <a:latin typeface="黑体" pitchFamily="49" charset="-122"/>
              </a:rPr>
              <a:t>数据通信</a:t>
            </a:r>
            <a:r>
              <a:rPr lang="zh-CN" altLang="en-US" sz="2800" b="1" dirty="0">
                <a:latin typeface="黑体" pitchFamily="49" charset="-122"/>
              </a:rPr>
              <a:t>：是计算机网络最基本的功能</a:t>
            </a:r>
          </a:p>
          <a:p>
            <a:pPr>
              <a:spcBef>
                <a:spcPts val="2400"/>
              </a:spcBef>
            </a:pPr>
            <a:r>
              <a:rPr lang="zh-CN" altLang="en-US" sz="2800" b="1" dirty="0" smtClean="0">
                <a:solidFill>
                  <a:srgbClr val="FF0000"/>
                </a:solidFill>
                <a:latin typeface="黑体" pitchFamily="49" charset="-122"/>
              </a:rPr>
              <a:t>资源共享</a:t>
            </a:r>
            <a:r>
              <a:rPr lang="zh-CN" altLang="en-US" sz="2800" b="1" dirty="0" smtClean="0">
                <a:latin typeface="黑体" pitchFamily="49" charset="-122"/>
              </a:rPr>
              <a:t>：包括硬件资源、软件资源、数据资源</a:t>
            </a:r>
            <a:endParaRPr lang="zh-CN" altLang="en-US" sz="2800" b="1" dirty="0">
              <a:latin typeface="黑体" pitchFamily="49" charset="-122"/>
            </a:endParaRPr>
          </a:p>
          <a:p>
            <a:pPr>
              <a:spcBef>
                <a:spcPts val="2400"/>
              </a:spcBef>
            </a:pPr>
            <a:r>
              <a:rPr lang="zh-CN" altLang="en-US" sz="2800" b="1" dirty="0" smtClean="0">
                <a:latin typeface="黑体" pitchFamily="49" charset="-122"/>
              </a:rPr>
              <a:t>均衡</a:t>
            </a:r>
            <a:r>
              <a:rPr lang="zh-CN" altLang="en-US" sz="2800" b="1" dirty="0">
                <a:latin typeface="黑体" pitchFamily="49" charset="-122"/>
              </a:rPr>
              <a:t>负荷与分布式处理</a:t>
            </a:r>
          </a:p>
          <a:p>
            <a:pPr>
              <a:spcBef>
                <a:spcPts val="2400"/>
              </a:spcBef>
            </a:pPr>
            <a:r>
              <a:rPr lang="zh-CN" altLang="en-US" sz="2800" b="1" dirty="0" smtClean="0">
                <a:latin typeface="黑体" pitchFamily="49" charset="-122"/>
              </a:rPr>
              <a:t>提高</a:t>
            </a:r>
            <a:r>
              <a:rPr lang="zh-CN" altLang="en-US" sz="2800" b="1" dirty="0">
                <a:latin typeface="黑体" pitchFamily="49" charset="-122"/>
              </a:rPr>
              <a:t>可靠性</a:t>
            </a:r>
          </a:p>
          <a:p>
            <a:pPr>
              <a:spcBef>
                <a:spcPts val="2400"/>
              </a:spcBef>
            </a:pPr>
            <a:r>
              <a:rPr lang="zh-CN" altLang="en-US" sz="2800" b="1" dirty="0" smtClean="0">
                <a:latin typeface="黑体" pitchFamily="49" charset="-122"/>
              </a:rPr>
              <a:t>综合</a:t>
            </a:r>
            <a:r>
              <a:rPr lang="zh-CN" altLang="en-US" sz="2800" b="1" dirty="0">
                <a:latin typeface="黑体" pitchFamily="49" charset="-122"/>
              </a:rPr>
              <a:t>信息处理</a:t>
            </a:r>
          </a:p>
          <a:p>
            <a:pPr marL="0" indent="0">
              <a:spcBef>
                <a:spcPts val="2400"/>
              </a:spcBef>
              <a:buNone/>
            </a:pPr>
            <a:endParaRPr lang="zh-CN" altLang="en-US" b="1" dirty="0">
              <a:latin typeface="黑体" pitchFamily="49" charset="-122"/>
            </a:endParaRPr>
          </a:p>
        </p:txBody>
      </p:sp>
    </p:spTree>
    <p:extLst>
      <p:ext uri="{BB962C8B-B14F-4D97-AF65-F5344CB8AC3E}">
        <p14:creationId xmlns:p14="http://schemas.microsoft.com/office/powerpoint/2010/main" val="19329555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578563">
                                            <p:txEl>
                                              <p:pRg st="3" end="3"/>
                                            </p:txEl>
                                          </p:spTgt>
                                        </p:tgtEl>
                                        <p:attrNameLst>
                                          <p:attrName>style.visibility</p:attrName>
                                        </p:attrNameLst>
                                      </p:cBhvr>
                                      <p:to>
                                        <p:strVal val="visible"/>
                                      </p:to>
                                    </p:set>
                                    <p:anim calcmode="lin" valueType="num">
                                      <p:cBhvr additive="base">
                                        <p:cTn id="22" dur="500" fill="hold"/>
                                        <p:tgtEl>
                                          <p:spTgt spid="57856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578563">
                                            <p:txEl>
                                              <p:pRg st="4" end="4"/>
                                            </p:txEl>
                                          </p:spTgt>
                                        </p:tgtEl>
                                        <p:attrNameLst>
                                          <p:attrName>style.visibility</p:attrName>
                                        </p:attrNameLst>
                                      </p:cBhvr>
                                      <p:to>
                                        <p:strVal val="visible"/>
                                      </p:to>
                                    </p:set>
                                    <p:anim calcmode="lin" valueType="num">
                                      <p:cBhvr additive="base">
                                        <p:cTn id="27" dur="500" fill="hold"/>
                                        <p:tgtEl>
                                          <p:spTgt spid="57856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7856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2" fill="hold" nodeType="afterEffect">
                                  <p:stCondLst>
                                    <p:cond delay="0"/>
                                  </p:stCondLst>
                                  <p:childTnLst>
                                    <p:set>
                                      <p:cBhvr>
                                        <p:cTn id="31" dur="1" fill="hold">
                                          <p:stCondLst>
                                            <p:cond delay="0"/>
                                          </p:stCondLst>
                                        </p:cTn>
                                        <p:tgtEl>
                                          <p:spTgt spid="578563">
                                            <p:txEl>
                                              <p:pRg st="5" end="5"/>
                                            </p:txEl>
                                          </p:spTgt>
                                        </p:tgtEl>
                                        <p:attrNameLst>
                                          <p:attrName>style.visibility</p:attrName>
                                        </p:attrNameLst>
                                      </p:cBhvr>
                                      <p:to>
                                        <p:strVal val="visible"/>
                                      </p:to>
                                    </p:set>
                                    <p:anim calcmode="lin" valueType="num">
                                      <p:cBhvr additive="base">
                                        <p:cTn id="32" dur="500" fill="hold"/>
                                        <p:tgtEl>
                                          <p:spTgt spid="57856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785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33</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zh-CN" altLang="en-US" sz="2400" b="0" dirty="0" smtClean="0">
                <a:latin typeface="华文琥珀" pitchFamily="2" charset="-122"/>
              </a:rPr>
              <a:t>计算机网络</a:t>
            </a:r>
            <a:r>
              <a:rPr lang="zh-CN" altLang="en-US" sz="2400" b="0" dirty="0">
                <a:latin typeface="华文琥珀" pitchFamily="2" charset="-122"/>
              </a:rPr>
              <a:t>基础</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196752"/>
            <a:ext cx="7848872" cy="4104456"/>
          </a:xfrm>
        </p:spPr>
        <p:txBody>
          <a:bodyPr/>
          <a:lstStyle/>
          <a:p>
            <a:pPr marL="0" indent="0">
              <a:spcBef>
                <a:spcPts val="1800"/>
              </a:spcBef>
              <a:buNone/>
            </a:pPr>
            <a:r>
              <a:rPr lang="en-US" altLang="zh-CN" b="1" dirty="0">
                <a:latin typeface="黑体" pitchFamily="49" charset="-122"/>
              </a:rPr>
              <a:t>4</a:t>
            </a:r>
            <a:r>
              <a:rPr lang="zh-CN" altLang="en-US" b="1" dirty="0" smtClean="0">
                <a:latin typeface="黑体" pitchFamily="49" charset="-122"/>
              </a:rPr>
              <a:t>、计算机网络</a:t>
            </a:r>
            <a:r>
              <a:rPr lang="zh-CN" altLang="en-US" b="1" dirty="0">
                <a:latin typeface="黑体" pitchFamily="49" charset="-122"/>
              </a:rPr>
              <a:t>的</a:t>
            </a:r>
            <a:r>
              <a:rPr lang="zh-CN" altLang="en-US" b="1" dirty="0" smtClean="0">
                <a:latin typeface="黑体" pitchFamily="49" charset="-122"/>
              </a:rPr>
              <a:t>分类</a:t>
            </a:r>
            <a:endParaRPr lang="en-US" altLang="zh-CN" b="1" dirty="0" smtClean="0">
              <a:latin typeface="黑体" pitchFamily="49" charset="-122"/>
            </a:endParaRPr>
          </a:p>
          <a:p>
            <a:pPr>
              <a:spcBef>
                <a:spcPts val="1800"/>
              </a:spcBef>
            </a:pPr>
            <a:r>
              <a:rPr lang="zh-CN" altLang="en-US" sz="2200" b="1" dirty="0" smtClean="0">
                <a:latin typeface="黑体" pitchFamily="49" charset="-122"/>
              </a:rPr>
              <a:t>按</a:t>
            </a:r>
            <a:r>
              <a:rPr lang="zh-CN" altLang="en-US" sz="2200" b="1" dirty="0">
                <a:latin typeface="黑体" pitchFamily="49" charset="-122"/>
              </a:rPr>
              <a:t>计算机网络规模和覆盖范围</a:t>
            </a:r>
            <a:r>
              <a:rPr lang="zh-CN" altLang="en-US" sz="2200" b="1" dirty="0" smtClean="0">
                <a:latin typeface="黑体" pitchFamily="49" charset="-122"/>
              </a:rPr>
              <a:t>划分：</a:t>
            </a:r>
            <a:r>
              <a:rPr lang="zh-CN" altLang="en-US" sz="2200" b="1" dirty="0" smtClean="0">
                <a:solidFill>
                  <a:srgbClr val="FF0000"/>
                </a:solidFill>
                <a:latin typeface="黑体" pitchFamily="49" charset="-122"/>
              </a:rPr>
              <a:t>局域网（</a:t>
            </a:r>
            <a:r>
              <a:rPr lang="en-US" altLang="zh-CN" sz="2200" b="1" dirty="0" smtClean="0">
                <a:solidFill>
                  <a:srgbClr val="FF0000"/>
                </a:solidFill>
                <a:latin typeface="黑体" pitchFamily="49" charset="-122"/>
              </a:rPr>
              <a:t>LAN</a:t>
            </a:r>
            <a:r>
              <a:rPr lang="zh-CN" altLang="en-US" sz="2200" b="1" dirty="0" smtClean="0">
                <a:solidFill>
                  <a:srgbClr val="FF0000"/>
                </a:solidFill>
                <a:latin typeface="黑体" pitchFamily="49" charset="-122"/>
              </a:rPr>
              <a:t>）</a:t>
            </a:r>
            <a:r>
              <a:rPr lang="zh-CN" altLang="en-US" sz="2200" b="1" dirty="0" smtClean="0">
                <a:latin typeface="黑体" pitchFamily="49" charset="-122"/>
              </a:rPr>
              <a:t>、</a:t>
            </a:r>
            <a:r>
              <a:rPr lang="zh-CN" altLang="en-US" sz="2200" b="1" dirty="0" smtClean="0">
                <a:solidFill>
                  <a:srgbClr val="FF0000"/>
                </a:solidFill>
                <a:latin typeface="黑体" pitchFamily="49" charset="-122"/>
              </a:rPr>
              <a:t>城域网</a:t>
            </a:r>
            <a:r>
              <a:rPr lang="en-US" altLang="zh-CN" sz="2200" b="1" dirty="0" smtClean="0">
                <a:solidFill>
                  <a:srgbClr val="FF0000"/>
                </a:solidFill>
                <a:latin typeface="黑体" pitchFamily="49" charset="-122"/>
              </a:rPr>
              <a:t>(MAN)</a:t>
            </a:r>
            <a:r>
              <a:rPr lang="zh-CN" altLang="en-US" sz="2200" b="1" dirty="0" smtClean="0">
                <a:latin typeface="黑体" pitchFamily="49" charset="-122"/>
              </a:rPr>
              <a:t>和</a:t>
            </a:r>
            <a:r>
              <a:rPr lang="zh-CN" altLang="en-US" sz="2200" b="1" dirty="0" smtClean="0">
                <a:solidFill>
                  <a:srgbClr val="FF0000"/>
                </a:solidFill>
                <a:latin typeface="黑体" pitchFamily="49" charset="-122"/>
              </a:rPr>
              <a:t>广域网</a:t>
            </a:r>
            <a:r>
              <a:rPr lang="en-US" altLang="zh-CN" sz="2200" b="1" dirty="0" smtClean="0">
                <a:solidFill>
                  <a:srgbClr val="FF0000"/>
                </a:solidFill>
                <a:latin typeface="黑体" pitchFamily="49" charset="-122"/>
              </a:rPr>
              <a:t>(WAN)</a:t>
            </a:r>
            <a:endParaRPr lang="en-US" altLang="zh-CN" sz="2200" b="1" dirty="0" smtClean="0">
              <a:solidFill>
                <a:srgbClr val="FF0000"/>
              </a:solidFill>
              <a:latin typeface="黑体" pitchFamily="49" charset="-122"/>
            </a:endParaRPr>
          </a:p>
          <a:p>
            <a:pPr>
              <a:spcBef>
                <a:spcPts val="1800"/>
              </a:spcBef>
            </a:pPr>
            <a:r>
              <a:rPr lang="zh-CN" altLang="en-US" sz="2200" b="1" dirty="0" smtClean="0">
                <a:latin typeface="黑体" pitchFamily="49" charset="-122"/>
              </a:rPr>
              <a:t>按</a:t>
            </a:r>
            <a:r>
              <a:rPr lang="zh-CN" altLang="en-US" sz="2200" b="1" dirty="0">
                <a:latin typeface="黑体" pitchFamily="49" charset="-122"/>
              </a:rPr>
              <a:t>计算机网络的传输技术</a:t>
            </a:r>
            <a:r>
              <a:rPr lang="zh-CN" altLang="en-US" sz="2200" b="1" dirty="0" smtClean="0">
                <a:latin typeface="黑体" pitchFamily="49" charset="-122"/>
              </a:rPr>
              <a:t>划分：广播</a:t>
            </a:r>
            <a:r>
              <a:rPr lang="zh-CN" altLang="en-US" sz="2200" b="1" dirty="0">
                <a:latin typeface="黑体" pitchFamily="49" charset="-122"/>
              </a:rPr>
              <a:t>式网络和点对点式</a:t>
            </a:r>
            <a:r>
              <a:rPr lang="zh-CN" altLang="en-US" sz="2200" b="1" dirty="0" smtClean="0">
                <a:latin typeface="黑体" pitchFamily="49" charset="-122"/>
              </a:rPr>
              <a:t>网络</a:t>
            </a:r>
            <a:endParaRPr lang="en-US" altLang="zh-CN" sz="2200" b="1" dirty="0" smtClean="0">
              <a:latin typeface="黑体" pitchFamily="49" charset="-122"/>
            </a:endParaRPr>
          </a:p>
          <a:p>
            <a:pPr>
              <a:spcBef>
                <a:spcPts val="1800"/>
              </a:spcBef>
            </a:pPr>
            <a:r>
              <a:rPr lang="zh-CN" altLang="en-US" sz="2200" b="1" dirty="0" smtClean="0">
                <a:latin typeface="黑体" pitchFamily="49" charset="-122"/>
              </a:rPr>
              <a:t>按</a:t>
            </a:r>
            <a:r>
              <a:rPr lang="zh-CN" altLang="en-US" sz="2200" b="1" dirty="0">
                <a:latin typeface="黑体" pitchFamily="49" charset="-122"/>
              </a:rPr>
              <a:t>传输介质</a:t>
            </a:r>
            <a:r>
              <a:rPr lang="zh-CN" altLang="en-US" sz="2200" b="1" dirty="0" smtClean="0">
                <a:latin typeface="黑体" pitchFamily="49" charset="-122"/>
              </a:rPr>
              <a:t>划分：有线</a:t>
            </a:r>
            <a:r>
              <a:rPr lang="zh-CN" altLang="en-US" sz="2200" b="1" dirty="0">
                <a:latin typeface="黑体" pitchFamily="49" charset="-122"/>
              </a:rPr>
              <a:t>网和无线</a:t>
            </a:r>
            <a:r>
              <a:rPr lang="zh-CN" altLang="en-US" sz="2200" b="1" dirty="0" smtClean="0">
                <a:latin typeface="黑体" pitchFamily="49" charset="-122"/>
              </a:rPr>
              <a:t>网</a:t>
            </a:r>
            <a:endParaRPr lang="en-US" altLang="zh-CN" sz="2200" b="1" dirty="0" smtClean="0">
              <a:latin typeface="黑体" pitchFamily="49" charset="-122"/>
            </a:endParaRPr>
          </a:p>
          <a:p>
            <a:pPr>
              <a:spcBef>
                <a:spcPts val="1800"/>
              </a:spcBef>
            </a:pPr>
            <a:r>
              <a:rPr lang="zh-CN" altLang="en-US" sz="2200" b="1" dirty="0" smtClean="0">
                <a:latin typeface="黑体" pitchFamily="49" charset="-122"/>
              </a:rPr>
              <a:t>按</a:t>
            </a:r>
            <a:r>
              <a:rPr lang="zh-CN" altLang="en-US" sz="2200" b="1" dirty="0">
                <a:latin typeface="黑体" pitchFamily="49" charset="-122"/>
              </a:rPr>
              <a:t>网络使用的范围</a:t>
            </a:r>
            <a:r>
              <a:rPr lang="zh-CN" altLang="en-US" sz="2200" b="1" dirty="0" smtClean="0">
                <a:latin typeface="黑体" pitchFamily="49" charset="-122"/>
              </a:rPr>
              <a:t>划分：公用网</a:t>
            </a:r>
            <a:r>
              <a:rPr lang="zh-CN" altLang="en-US" sz="2200" b="1" dirty="0">
                <a:latin typeface="黑体" pitchFamily="49" charset="-122"/>
              </a:rPr>
              <a:t>和</a:t>
            </a:r>
            <a:r>
              <a:rPr lang="zh-CN" altLang="en-US" sz="2200" b="1" dirty="0" smtClean="0">
                <a:latin typeface="黑体" pitchFamily="49" charset="-122"/>
              </a:rPr>
              <a:t>专用网</a:t>
            </a:r>
            <a:endParaRPr lang="en-US" altLang="zh-CN" sz="2200" b="1" dirty="0" smtClean="0">
              <a:latin typeface="黑体" pitchFamily="49" charset="-122"/>
            </a:endParaRPr>
          </a:p>
          <a:p>
            <a:pPr>
              <a:spcBef>
                <a:spcPts val="1800"/>
              </a:spcBef>
            </a:pPr>
            <a:r>
              <a:rPr lang="zh-CN" altLang="en-US" sz="2200" b="1" dirty="0" smtClean="0">
                <a:latin typeface="黑体" pitchFamily="49" charset="-122"/>
              </a:rPr>
              <a:t>其他分类方式：按网络</a:t>
            </a:r>
            <a:r>
              <a:rPr lang="zh-CN" altLang="en-US" sz="2200" b="1" dirty="0">
                <a:latin typeface="黑体" pitchFamily="49" charset="-122"/>
              </a:rPr>
              <a:t>的拓扑结构划分、按网络的通信速率划分、按网络的工作模式划分、按网络的交换功能划分</a:t>
            </a:r>
            <a:r>
              <a:rPr lang="zh-CN" altLang="en-US" sz="2200" b="1" dirty="0" smtClean="0">
                <a:latin typeface="黑体" pitchFamily="49" charset="-122"/>
              </a:rPr>
              <a:t>等等</a:t>
            </a:r>
            <a:endParaRPr lang="zh-CN" altLang="en-US" sz="2200" b="1" dirty="0">
              <a:latin typeface="黑体" pitchFamily="49" charset="-122"/>
            </a:endParaRPr>
          </a:p>
        </p:txBody>
      </p:sp>
    </p:spTree>
    <p:extLst>
      <p:ext uri="{BB962C8B-B14F-4D97-AF65-F5344CB8AC3E}">
        <p14:creationId xmlns:p14="http://schemas.microsoft.com/office/powerpoint/2010/main" val="27253562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578563">
                                            <p:txEl>
                                              <p:pRg st="3" end="3"/>
                                            </p:txEl>
                                          </p:spTgt>
                                        </p:tgtEl>
                                        <p:attrNameLst>
                                          <p:attrName>style.visibility</p:attrName>
                                        </p:attrNameLst>
                                      </p:cBhvr>
                                      <p:to>
                                        <p:strVal val="visible"/>
                                      </p:to>
                                    </p:set>
                                    <p:anim calcmode="lin" valueType="num">
                                      <p:cBhvr additive="base">
                                        <p:cTn id="22" dur="500" fill="hold"/>
                                        <p:tgtEl>
                                          <p:spTgt spid="57856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578563">
                                            <p:txEl>
                                              <p:pRg st="4" end="4"/>
                                            </p:txEl>
                                          </p:spTgt>
                                        </p:tgtEl>
                                        <p:attrNameLst>
                                          <p:attrName>style.visibility</p:attrName>
                                        </p:attrNameLst>
                                      </p:cBhvr>
                                      <p:to>
                                        <p:strVal val="visible"/>
                                      </p:to>
                                    </p:set>
                                    <p:anim calcmode="lin" valueType="num">
                                      <p:cBhvr additive="base">
                                        <p:cTn id="27" dur="500" fill="hold"/>
                                        <p:tgtEl>
                                          <p:spTgt spid="57856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7856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2" fill="hold" nodeType="afterEffect">
                                  <p:stCondLst>
                                    <p:cond delay="0"/>
                                  </p:stCondLst>
                                  <p:childTnLst>
                                    <p:set>
                                      <p:cBhvr>
                                        <p:cTn id="31" dur="1" fill="hold">
                                          <p:stCondLst>
                                            <p:cond delay="0"/>
                                          </p:stCondLst>
                                        </p:cTn>
                                        <p:tgtEl>
                                          <p:spTgt spid="578563">
                                            <p:txEl>
                                              <p:pRg st="5" end="5"/>
                                            </p:txEl>
                                          </p:spTgt>
                                        </p:tgtEl>
                                        <p:attrNameLst>
                                          <p:attrName>style.visibility</p:attrName>
                                        </p:attrNameLst>
                                      </p:cBhvr>
                                      <p:to>
                                        <p:strVal val="visible"/>
                                      </p:to>
                                    </p:set>
                                    <p:anim calcmode="lin" valueType="num">
                                      <p:cBhvr additive="base">
                                        <p:cTn id="32" dur="500" fill="hold"/>
                                        <p:tgtEl>
                                          <p:spTgt spid="57856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785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34</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zh-CN" altLang="en-US" sz="2400" b="0" dirty="0" smtClean="0">
                <a:latin typeface="华文琥珀" pitchFamily="2" charset="-122"/>
              </a:rPr>
              <a:t>计算机网络</a:t>
            </a:r>
            <a:r>
              <a:rPr lang="zh-CN" altLang="en-US" sz="2400" b="0" dirty="0">
                <a:latin typeface="华文琥珀" pitchFamily="2" charset="-122"/>
              </a:rPr>
              <a:t>基础</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052736"/>
            <a:ext cx="7848872" cy="4104456"/>
          </a:xfrm>
        </p:spPr>
        <p:txBody>
          <a:bodyPr/>
          <a:lstStyle/>
          <a:p>
            <a:pPr marL="0" indent="0">
              <a:buNone/>
            </a:pPr>
            <a:r>
              <a:rPr lang="en-US" altLang="zh-CN" b="1" dirty="0">
                <a:latin typeface="黑体" pitchFamily="49" charset="-122"/>
              </a:rPr>
              <a:t>5</a:t>
            </a:r>
            <a:r>
              <a:rPr lang="zh-CN" altLang="en-US" b="1" dirty="0" smtClean="0">
                <a:latin typeface="黑体" pitchFamily="49" charset="-122"/>
              </a:rPr>
              <a:t>、计算机网络</a:t>
            </a:r>
            <a:r>
              <a:rPr lang="zh-CN" altLang="en-US" b="1" dirty="0">
                <a:latin typeface="黑体" pitchFamily="49" charset="-122"/>
              </a:rPr>
              <a:t>的</a:t>
            </a:r>
            <a:r>
              <a:rPr lang="zh-CN" altLang="en-US" b="1" dirty="0" smtClean="0">
                <a:latin typeface="黑体" pitchFamily="49" charset="-122"/>
              </a:rPr>
              <a:t>拓扑结构</a:t>
            </a:r>
            <a:endParaRPr lang="en-US" altLang="zh-CN" b="1" dirty="0" smtClean="0">
              <a:latin typeface="黑体" pitchFamily="49" charset="-122"/>
            </a:endParaRPr>
          </a:p>
          <a:p>
            <a:pPr marL="0" indent="0">
              <a:buNone/>
            </a:pPr>
            <a:r>
              <a:rPr lang="zh-CN" altLang="en-US" b="1" dirty="0" smtClean="0">
                <a:latin typeface="黑体" pitchFamily="49" charset="-122"/>
              </a:rPr>
              <a:t>    常见</a:t>
            </a:r>
            <a:r>
              <a:rPr lang="zh-CN" altLang="en-US" b="1" dirty="0">
                <a:latin typeface="黑体" pitchFamily="49" charset="-122"/>
              </a:rPr>
              <a:t>的计算机网络的拓扑结构有</a:t>
            </a:r>
            <a:r>
              <a:rPr lang="zh-CN" altLang="en-US" b="1" dirty="0">
                <a:solidFill>
                  <a:srgbClr val="FF0000"/>
                </a:solidFill>
                <a:latin typeface="黑体" pitchFamily="49" charset="-122"/>
              </a:rPr>
              <a:t>总线型</a:t>
            </a:r>
            <a:r>
              <a:rPr lang="zh-CN" altLang="en-US" b="1" dirty="0">
                <a:latin typeface="黑体" pitchFamily="49" charset="-122"/>
              </a:rPr>
              <a:t>、</a:t>
            </a:r>
            <a:r>
              <a:rPr lang="zh-CN" altLang="en-US" b="1" dirty="0">
                <a:solidFill>
                  <a:srgbClr val="FF0000"/>
                </a:solidFill>
                <a:latin typeface="黑体" pitchFamily="49" charset="-122"/>
              </a:rPr>
              <a:t>星型</a:t>
            </a:r>
            <a:r>
              <a:rPr lang="zh-CN" altLang="en-US" b="1" dirty="0">
                <a:latin typeface="黑体" pitchFamily="49" charset="-122"/>
              </a:rPr>
              <a:t>、</a:t>
            </a:r>
            <a:r>
              <a:rPr lang="zh-CN" altLang="en-US" b="1" dirty="0">
                <a:solidFill>
                  <a:srgbClr val="FF0000"/>
                </a:solidFill>
                <a:latin typeface="黑体" pitchFamily="49" charset="-122"/>
              </a:rPr>
              <a:t>环型</a:t>
            </a:r>
            <a:r>
              <a:rPr lang="zh-CN" altLang="en-US" b="1" dirty="0">
                <a:latin typeface="黑体" pitchFamily="49" charset="-122"/>
              </a:rPr>
              <a:t>、</a:t>
            </a:r>
            <a:r>
              <a:rPr lang="zh-CN" altLang="en-US" b="1" dirty="0">
                <a:solidFill>
                  <a:srgbClr val="FF0000"/>
                </a:solidFill>
                <a:latin typeface="黑体" pitchFamily="49" charset="-122"/>
              </a:rPr>
              <a:t>树型</a:t>
            </a:r>
            <a:r>
              <a:rPr lang="zh-CN" altLang="en-US" b="1" dirty="0">
                <a:latin typeface="黑体" pitchFamily="49" charset="-122"/>
              </a:rPr>
              <a:t>和</a:t>
            </a:r>
            <a:r>
              <a:rPr lang="zh-CN" altLang="en-US" b="1" dirty="0">
                <a:solidFill>
                  <a:srgbClr val="FF0000"/>
                </a:solidFill>
                <a:latin typeface="黑体" pitchFamily="49" charset="-122"/>
              </a:rPr>
              <a:t>网状型</a:t>
            </a:r>
            <a:r>
              <a:rPr lang="zh-CN" altLang="en-US" b="1" dirty="0">
                <a:latin typeface="黑体" pitchFamily="49" charset="-122"/>
              </a:rPr>
              <a:t>等</a:t>
            </a:r>
          </a:p>
        </p:txBody>
      </p:sp>
      <p:pic>
        <p:nvPicPr>
          <p:cNvPr id="5" name="图片 4"/>
          <p:cNvPicPr/>
          <p:nvPr/>
        </p:nvPicPr>
        <p:blipFill>
          <a:blip r:embed="rId2"/>
          <a:stretch>
            <a:fillRect/>
          </a:stretch>
        </p:blipFill>
        <p:spPr>
          <a:xfrm>
            <a:off x="2123728" y="2852936"/>
            <a:ext cx="4729114" cy="3078240"/>
          </a:xfrm>
          <a:prstGeom prst="rect">
            <a:avLst/>
          </a:prstGeom>
        </p:spPr>
      </p:pic>
    </p:spTree>
    <p:extLst>
      <p:ext uri="{BB962C8B-B14F-4D97-AF65-F5344CB8AC3E}">
        <p14:creationId xmlns:p14="http://schemas.microsoft.com/office/powerpoint/2010/main" val="42793120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35</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zh-CN" altLang="en-US" sz="2400" b="0" dirty="0" smtClean="0">
                <a:latin typeface="华文琥珀" pitchFamily="2" charset="-122"/>
              </a:rPr>
              <a:t>计算机网络</a:t>
            </a:r>
            <a:r>
              <a:rPr lang="zh-CN" altLang="en-US" sz="2400" b="0" dirty="0">
                <a:latin typeface="华文琥珀" pitchFamily="2" charset="-122"/>
              </a:rPr>
              <a:t>基础</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0" y="908720"/>
            <a:ext cx="9144000" cy="5184576"/>
          </a:xfrm>
        </p:spPr>
        <p:txBody>
          <a:bodyPr/>
          <a:lstStyle/>
          <a:p>
            <a:pPr marL="0" indent="0">
              <a:buNone/>
            </a:pPr>
            <a:r>
              <a:rPr lang="en-US" altLang="zh-CN" b="1" dirty="0">
                <a:latin typeface="黑体" pitchFamily="49" charset="-122"/>
              </a:rPr>
              <a:t>6</a:t>
            </a:r>
            <a:r>
              <a:rPr lang="zh-CN" altLang="en-US" b="1" dirty="0" smtClean="0">
                <a:latin typeface="黑体" pitchFamily="49" charset="-122"/>
              </a:rPr>
              <a:t>、计算机网络</a:t>
            </a:r>
            <a:r>
              <a:rPr lang="zh-CN" altLang="en-US" b="1" dirty="0">
                <a:latin typeface="黑体" pitchFamily="49" charset="-122"/>
              </a:rPr>
              <a:t>的</a:t>
            </a:r>
            <a:r>
              <a:rPr lang="zh-CN" altLang="en-US" b="1" dirty="0" smtClean="0">
                <a:latin typeface="黑体" pitchFamily="49" charset="-122"/>
              </a:rPr>
              <a:t>体系结构</a:t>
            </a:r>
            <a:endParaRPr lang="en-US" altLang="zh-CN" b="1" dirty="0" smtClean="0">
              <a:latin typeface="黑体" pitchFamily="49" charset="-122"/>
            </a:endParaRPr>
          </a:p>
          <a:p>
            <a:pPr marL="0" indent="0">
              <a:buNone/>
            </a:pPr>
            <a:r>
              <a:rPr lang="zh-CN" altLang="en-US" sz="2800" b="1" dirty="0" smtClean="0">
                <a:latin typeface="黑体" pitchFamily="49" charset="-122"/>
              </a:rPr>
              <a:t>    计算机网络</a:t>
            </a:r>
            <a:r>
              <a:rPr lang="zh-CN" altLang="en-US" sz="2800" b="1" dirty="0">
                <a:latin typeface="黑体" pitchFamily="49" charset="-122"/>
              </a:rPr>
              <a:t>体系结构是一种网络功能层次化的模型，是从总体上对计算机网络进行分析的一种方法。具体讲，计算机网络体系结构是指为了完成计算机间的通信合作，把每台计算机互连的功能划分成有明确定义的层次，并规定了同层次进程通信的协议及相邻之间的</a:t>
            </a:r>
            <a:r>
              <a:rPr lang="zh-CN" altLang="en-US" sz="2800" b="1" dirty="0" smtClean="0">
                <a:latin typeface="黑体" pitchFamily="49" charset="-122"/>
              </a:rPr>
              <a:t>接口与服务</a:t>
            </a:r>
            <a:r>
              <a:rPr lang="zh-CN" altLang="en-US" sz="2800" b="1" dirty="0">
                <a:latin typeface="黑体" pitchFamily="49" charset="-122"/>
              </a:rPr>
              <a:t>。</a:t>
            </a:r>
          </a:p>
          <a:p>
            <a:pPr marL="0" indent="0">
              <a:buNone/>
            </a:pPr>
            <a:r>
              <a:rPr lang="zh-CN" altLang="en-US" sz="2800" b="1" dirty="0" smtClean="0">
                <a:latin typeface="黑体" pitchFamily="49" charset="-122"/>
              </a:rPr>
              <a:t>    计算机网络</a:t>
            </a:r>
            <a:r>
              <a:rPr lang="zh-CN" altLang="en-US" sz="2800" b="1" dirty="0">
                <a:latin typeface="黑体" pitchFamily="49" charset="-122"/>
              </a:rPr>
              <a:t>体系结构规定计算机网络应设置哪几层，每层应提供哪些功能的精准定义。至于功能如何实现，则不属于网络体系结构部分。由此看来，计算机网络体系结构是抽象的。</a:t>
            </a:r>
          </a:p>
        </p:txBody>
      </p:sp>
    </p:spTree>
    <p:extLst>
      <p:ext uri="{BB962C8B-B14F-4D97-AF65-F5344CB8AC3E}">
        <p14:creationId xmlns:p14="http://schemas.microsoft.com/office/powerpoint/2010/main" val="37398516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36</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zh-CN" altLang="en-US" sz="2400" b="0" dirty="0" smtClean="0">
                <a:latin typeface="华文琥珀" pitchFamily="2" charset="-122"/>
              </a:rPr>
              <a:t>计算机网络</a:t>
            </a:r>
            <a:r>
              <a:rPr lang="zh-CN" altLang="en-US" sz="2400" b="0" dirty="0">
                <a:latin typeface="华文琥珀" pitchFamily="2" charset="-122"/>
              </a:rPr>
              <a:t>基础</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468077" y="1052736"/>
            <a:ext cx="7848872" cy="4104456"/>
          </a:xfrm>
        </p:spPr>
        <p:txBody>
          <a:bodyPr/>
          <a:lstStyle/>
          <a:p>
            <a:r>
              <a:rPr lang="en-US" altLang="zh-CN" b="1" dirty="0" smtClean="0">
                <a:latin typeface="黑体" pitchFamily="49" charset="-122"/>
              </a:rPr>
              <a:t>OSI/RM</a:t>
            </a:r>
            <a:r>
              <a:rPr lang="zh-CN" altLang="en-US" b="1" dirty="0" smtClean="0">
                <a:latin typeface="黑体" pitchFamily="49" charset="-122"/>
              </a:rPr>
              <a:t>模型</a:t>
            </a:r>
            <a:endParaRPr lang="en-US" altLang="zh-CN" b="1" dirty="0" smtClean="0">
              <a:latin typeface="黑体" pitchFamily="49" charset="-122"/>
            </a:endParaRPr>
          </a:p>
          <a:p>
            <a:pPr marL="0" indent="0">
              <a:buNone/>
            </a:pPr>
            <a:r>
              <a:rPr lang="zh-CN" altLang="en-US" sz="2000" b="1" dirty="0" smtClean="0">
                <a:latin typeface="黑体" pitchFamily="49" charset="-122"/>
              </a:rPr>
              <a:t>    </a:t>
            </a:r>
            <a:r>
              <a:rPr lang="zh-CN" altLang="en-US" sz="2000" b="1" dirty="0" smtClean="0">
                <a:solidFill>
                  <a:srgbClr val="FF0000"/>
                </a:solidFill>
                <a:latin typeface="黑体" pitchFamily="49" charset="-122"/>
              </a:rPr>
              <a:t>开放系统互连参考模型</a:t>
            </a:r>
            <a:r>
              <a:rPr lang="en-US" altLang="zh-CN" sz="2000" b="1" dirty="0">
                <a:solidFill>
                  <a:srgbClr val="FF0000"/>
                </a:solidFill>
                <a:latin typeface="黑体" pitchFamily="49" charset="-122"/>
              </a:rPr>
              <a:t>OSI/RM</a:t>
            </a:r>
            <a:r>
              <a:rPr lang="zh-CN" altLang="en-US" sz="2000" b="1" dirty="0">
                <a:latin typeface="黑体" pitchFamily="49" charset="-122"/>
              </a:rPr>
              <a:t>是</a:t>
            </a:r>
            <a:r>
              <a:rPr lang="en-US" altLang="zh-CN" sz="2000" b="1" dirty="0">
                <a:latin typeface="黑体" pitchFamily="49" charset="-122"/>
              </a:rPr>
              <a:t>1984</a:t>
            </a:r>
            <a:r>
              <a:rPr lang="zh-CN" altLang="en-US" sz="2000" b="1" dirty="0">
                <a:latin typeface="黑体" pitchFamily="49" charset="-122"/>
              </a:rPr>
              <a:t>年国际标准化组织（</a:t>
            </a:r>
            <a:r>
              <a:rPr lang="en-US" altLang="zh-CN" sz="2000" b="1" dirty="0">
                <a:latin typeface="黑体" pitchFamily="49" charset="-122"/>
              </a:rPr>
              <a:t>ISO</a:t>
            </a:r>
            <a:r>
              <a:rPr lang="zh-CN" altLang="en-US" sz="2000" b="1" dirty="0">
                <a:latin typeface="黑体" pitchFamily="49" charset="-122"/>
              </a:rPr>
              <a:t>）正式颁布的网络通信标准。它的目的就是为了使两个不同的系统能够较容易地通信而不需要改变</a:t>
            </a:r>
            <a:r>
              <a:rPr lang="zh-CN" altLang="en-US" sz="2000" b="1" dirty="0" smtClean="0">
                <a:latin typeface="黑体" pitchFamily="49" charset="-122"/>
              </a:rPr>
              <a:t>底层硬件</a:t>
            </a:r>
            <a:r>
              <a:rPr lang="zh-CN" altLang="en-US" sz="2000" b="1" dirty="0">
                <a:latin typeface="黑体" pitchFamily="49" charset="-122"/>
              </a:rPr>
              <a:t>或软件的逻辑。</a:t>
            </a:r>
          </a:p>
          <a:p>
            <a:pPr marL="0" indent="0">
              <a:buNone/>
            </a:pPr>
            <a:r>
              <a:rPr lang="en-US" altLang="zh-CN" sz="2000" b="1" dirty="0">
                <a:latin typeface="黑体" pitchFamily="49" charset="-122"/>
              </a:rPr>
              <a:t>OSI/RM</a:t>
            </a:r>
            <a:r>
              <a:rPr lang="zh-CN" altLang="en-US" sz="2000" b="1" dirty="0">
                <a:latin typeface="黑体" pitchFamily="49" charset="-122"/>
              </a:rPr>
              <a:t>模型将计算机网络的体系结构分成</a:t>
            </a:r>
            <a:r>
              <a:rPr lang="en-US" altLang="zh-CN" sz="2000" b="1" dirty="0">
                <a:latin typeface="黑体" pitchFamily="49" charset="-122"/>
              </a:rPr>
              <a:t>7</a:t>
            </a:r>
            <a:r>
              <a:rPr lang="zh-CN" altLang="en-US" sz="2000" b="1" dirty="0">
                <a:latin typeface="黑体" pitchFamily="49" charset="-122"/>
              </a:rPr>
              <a:t>层</a:t>
            </a:r>
            <a:r>
              <a:rPr lang="zh-CN" altLang="en-US" sz="2000" b="1" dirty="0" smtClean="0">
                <a:latin typeface="黑体" pitchFamily="49" charset="-122"/>
              </a:rPr>
              <a:t>，由</a:t>
            </a:r>
            <a:r>
              <a:rPr lang="zh-CN" altLang="en-US" sz="2000" b="1" dirty="0">
                <a:latin typeface="黑体" pitchFamily="49" charset="-122"/>
              </a:rPr>
              <a:t>低到高依次为物理层、数据链路层、网络层、传输层、会话层、表示层和应用层</a:t>
            </a:r>
            <a:r>
              <a:rPr lang="zh-CN" altLang="en-US" sz="2000" b="1" dirty="0" smtClean="0">
                <a:latin typeface="黑体" pitchFamily="49" charset="-122"/>
              </a:rPr>
              <a:t>。</a:t>
            </a:r>
            <a:endParaRPr lang="zh-CN" altLang="en-US" sz="2000" b="1" dirty="0">
              <a:latin typeface="黑体" pitchFamily="49" charset="-122"/>
            </a:endParaRPr>
          </a:p>
          <a:p>
            <a:pPr marL="0" indent="0">
              <a:buNone/>
            </a:pPr>
            <a:endParaRPr lang="zh-CN" altLang="en-US" b="1" dirty="0">
              <a:latin typeface="黑体" pitchFamily="49" charset="-122"/>
            </a:endParaRPr>
          </a:p>
        </p:txBody>
      </p:sp>
      <p:pic>
        <p:nvPicPr>
          <p:cNvPr id="5" name="图片 4"/>
          <p:cNvPicPr/>
          <p:nvPr/>
        </p:nvPicPr>
        <p:blipFill>
          <a:blip r:embed="rId2"/>
          <a:stretch>
            <a:fillRect/>
          </a:stretch>
        </p:blipFill>
        <p:spPr>
          <a:xfrm>
            <a:off x="2483767" y="3284984"/>
            <a:ext cx="3817491" cy="2416681"/>
          </a:xfrm>
          <a:prstGeom prst="rect">
            <a:avLst/>
          </a:prstGeom>
        </p:spPr>
      </p:pic>
    </p:spTree>
    <p:extLst>
      <p:ext uri="{BB962C8B-B14F-4D97-AF65-F5344CB8AC3E}">
        <p14:creationId xmlns:p14="http://schemas.microsoft.com/office/powerpoint/2010/main" val="34200268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37</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zh-CN" altLang="en-US" sz="2400" b="0" dirty="0" smtClean="0">
                <a:latin typeface="华文琥珀" pitchFamily="2" charset="-122"/>
              </a:rPr>
              <a:t>计算机网络</a:t>
            </a:r>
            <a:r>
              <a:rPr lang="zh-CN" altLang="en-US" sz="2400" b="0" dirty="0">
                <a:latin typeface="华文琥珀" pitchFamily="2" charset="-122"/>
              </a:rPr>
              <a:t>基础</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0935" y="1052736"/>
            <a:ext cx="7848872" cy="2304256"/>
          </a:xfrm>
        </p:spPr>
        <p:txBody>
          <a:bodyPr/>
          <a:lstStyle/>
          <a:p>
            <a:r>
              <a:rPr lang="en-US" altLang="zh-CN" b="1" dirty="0" smtClean="0">
                <a:latin typeface="黑体" pitchFamily="49" charset="-122"/>
              </a:rPr>
              <a:t>TCP/IP</a:t>
            </a:r>
            <a:r>
              <a:rPr lang="zh-CN" altLang="en-US" b="1" dirty="0">
                <a:latin typeface="黑体" pitchFamily="49" charset="-122"/>
              </a:rPr>
              <a:t>参考</a:t>
            </a:r>
            <a:r>
              <a:rPr lang="zh-CN" altLang="en-US" b="1" dirty="0" smtClean="0">
                <a:latin typeface="黑体" pitchFamily="49" charset="-122"/>
              </a:rPr>
              <a:t>模型</a:t>
            </a:r>
            <a:endParaRPr lang="en-US" altLang="zh-CN" b="1" dirty="0" smtClean="0">
              <a:latin typeface="黑体" pitchFamily="49" charset="-122"/>
            </a:endParaRPr>
          </a:p>
          <a:p>
            <a:pPr marL="0" indent="0">
              <a:buNone/>
            </a:pPr>
            <a:r>
              <a:rPr lang="en-US" altLang="zh-CN" sz="2200" b="1" dirty="0" smtClean="0">
                <a:latin typeface="黑体" pitchFamily="49" charset="-122"/>
              </a:rPr>
              <a:t>    TCP/IP</a:t>
            </a:r>
            <a:r>
              <a:rPr lang="zh-CN" altLang="en-US" sz="2200" b="1" dirty="0">
                <a:latin typeface="黑体" pitchFamily="49" charset="-122"/>
              </a:rPr>
              <a:t>参考模型是最早的计算机网络</a:t>
            </a:r>
            <a:r>
              <a:rPr lang="en-US" altLang="zh-CN" sz="2200" b="1" dirty="0">
                <a:latin typeface="黑体" pitchFamily="49" charset="-122"/>
              </a:rPr>
              <a:t>ARPANET</a:t>
            </a:r>
            <a:r>
              <a:rPr lang="zh-CN" altLang="en-US" sz="2200" b="1" dirty="0">
                <a:latin typeface="黑体" pitchFamily="49" charset="-122"/>
              </a:rPr>
              <a:t>及其以后的</a:t>
            </a:r>
            <a:r>
              <a:rPr lang="en-US" altLang="zh-CN" sz="2200" b="1" dirty="0">
                <a:latin typeface="黑体" pitchFamily="49" charset="-122"/>
              </a:rPr>
              <a:t>Internet</a:t>
            </a:r>
            <a:r>
              <a:rPr lang="zh-CN" altLang="en-US" sz="2200" b="1" dirty="0">
                <a:latin typeface="黑体" pitchFamily="49" charset="-122"/>
              </a:rPr>
              <a:t>使用的参考模型，是一个事实上模型。</a:t>
            </a:r>
            <a:r>
              <a:rPr lang="en-US" altLang="zh-CN" sz="2200" b="1" dirty="0">
                <a:latin typeface="黑体" pitchFamily="49" charset="-122"/>
              </a:rPr>
              <a:t>TCP/IP</a:t>
            </a:r>
            <a:r>
              <a:rPr lang="zh-CN" altLang="en-US" sz="2200" b="1" dirty="0">
                <a:latin typeface="黑体" pitchFamily="49" charset="-122"/>
              </a:rPr>
              <a:t>参考模型分为</a:t>
            </a:r>
            <a:r>
              <a:rPr lang="en-US" altLang="zh-CN" sz="2200" b="1" dirty="0">
                <a:latin typeface="黑体" pitchFamily="49" charset="-122"/>
              </a:rPr>
              <a:t>4</a:t>
            </a:r>
            <a:r>
              <a:rPr lang="zh-CN" altLang="en-US" sz="2200" b="1" dirty="0">
                <a:latin typeface="黑体" pitchFamily="49" charset="-122"/>
              </a:rPr>
              <a:t>个层次：网络接口层、网际层、传输层、应用层，与</a:t>
            </a:r>
            <a:r>
              <a:rPr lang="en-US" altLang="zh-CN" sz="2200" b="1" dirty="0">
                <a:latin typeface="黑体" pitchFamily="49" charset="-122"/>
              </a:rPr>
              <a:t>OSI/RM</a:t>
            </a:r>
            <a:r>
              <a:rPr lang="zh-CN" altLang="en-US" sz="2200" b="1" dirty="0">
                <a:latin typeface="黑体" pitchFamily="49" charset="-122"/>
              </a:rPr>
              <a:t>模型体系结构的比较如</a:t>
            </a:r>
            <a:r>
              <a:rPr lang="zh-CN" altLang="en-US" sz="2200" b="1" dirty="0" smtClean="0">
                <a:latin typeface="黑体" pitchFamily="49" charset="-122"/>
              </a:rPr>
              <a:t>图所</a:t>
            </a:r>
            <a:r>
              <a:rPr lang="zh-CN" altLang="en-US" sz="2200" b="1" dirty="0">
                <a:latin typeface="黑体" pitchFamily="49" charset="-122"/>
              </a:rPr>
              <a:t>示。</a:t>
            </a:r>
          </a:p>
        </p:txBody>
      </p:sp>
      <p:pic>
        <p:nvPicPr>
          <p:cNvPr id="5" name="图片 4"/>
          <p:cNvPicPr/>
          <p:nvPr/>
        </p:nvPicPr>
        <p:blipFill>
          <a:blip r:embed="rId2"/>
          <a:stretch>
            <a:fillRect/>
          </a:stretch>
        </p:blipFill>
        <p:spPr>
          <a:xfrm>
            <a:off x="2771800" y="3429000"/>
            <a:ext cx="3367142" cy="2571233"/>
          </a:xfrm>
          <a:prstGeom prst="rect">
            <a:avLst/>
          </a:prstGeom>
        </p:spPr>
      </p:pic>
    </p:spTree>
    <p:extLst>
      <p:ext uri="{BB962C8B-B14F-4D97-AF65-F5344CB8AC3E}">
        <p14:creationId xmlns:p14="http://schemas.microsoft.com/office/powerpoint/2010/main" val="40936953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4"/>
          <p:cNvSpPr>
            <a:spLocks noGrp="1" noChangeArrowheads="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F500792D-9233-483C-B26A-E6A42694CE1A}" type="slidenum">
              <a:rPr lang="en-US" altLang="zh-CN" b="0">
                <a:solidFill>
                  <a:srgbClr val="FFFFFF"/>
                </a:solidFill>
                <a:ea typeface="宋体" pitchFamily="2" charset="-122"/>
              </a:rPr>
              <a:pPr eaLnBrk="1" hangingPunct="1"/>
              <a:t>38</a:t>
            </a:fld>
            <a:endParaRPr lang="en-US" altLang="zh-CN" b="0" dirty="0">
              <a:solidFill>
                <a:srgbClr val="FFFFFF"/>
              </a:solidFill>
              <a:ea typeface="宋体" pitchFamily="2" charset="-122"/>
            </a:endParaRPr>
          </a:p>
        </p:txBody>
      </p:sp>
      <p:sp>
        <p:nvSpPr>
          <p:cNvPr id="577539" name="Text Box 3" descr="OOOPIC_vipvip_20080918214459585784a2fb4d9263105"/>
          <p:cNvSpPr txBox="1">
            <a:spLocks noChangeArrowheads="1"/>
          </p:cNvSpPr>
          <p:nvPr/>
        </p:nvSpPr>
        <p:spPr bwMode="auto">
          <a:xfrm>
            <a:off x="2771775" y="1052513"/>
            <a:ext cx="6372225" cy="707886"/>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50000"/>
              </a:spcBef>
              <a:spcAft>
                <a:spcPct val="0"/>
              </a:spcAft>
              <a:defRPr/>
            </a:pPr>
            <a:r>
              <a:rPr lang="zh-CN" altLang="en-US" sz="4000" smtClean="0">
                <a:solidFill>
                  <a:srgbClr val="330066"/>
                </a:solidFill>
                <a:effectLst>
                  <a:outerShdw blurRad="38100" dist="38100" dir="2700000" algn="tl">
                    <a:srgbClr val="C0C0C0"/>
                  </a:outerShdw>
                </a:effectLst>
                <a:latin typeface="华文琥珀" pitchFamily="2" charset="-122"/>
                <a:ea typeface="华文琥珀" pitchFamily="2" charset="-122"/>
              </a:rPr>
              <a:t>应用操作</a:t>
            </a:r>
            <a:r>
              <a:rPr lang="en-US" altLang="zh-CN" sz="4000" smtClean="0">
                <a:solidFill>
                  <a:srgbClr val="330066"/>
                </a:solidFill>
                <a:effectLst>
                  <a:outerShdw blurRad="38100" dist="38100" dir="2700000" algn="tl">
                    <a:srgbClr val="C0C0C0"/>
                  </a:outerShdw>
                </a:effectLst>
                <a:latin typeface="华文琥珀" pitchFamily="2" charset="-122"/>
                <a:ea typeface="华文琥珀" pitchFamily="2" charset="-122"/>
              </a:rPr>
              <a:t>5 </a:t>
            </a:r>
            <a:r>
              <a:rPr lang="zh-CN" altLang="en-US" sz="4000" smtClean="0">
                <a:solidFill>
                  <a:srgbClr val="330066"/>
                </a:solidFill>
                <a:effectLst>
                  <a:outerShdw blurRad="38100" dist="38100" dir="2700000" algn="tl">
                    <a:srgbClr val="C0C0C0"/>
                  </a:outerShdw>
                </a:effectLst>
                <a:latin typeface="华文琥珀" pitchFamily="2" charset="-122"/>
                <a:ea typeface="华文琥珀" pitchFamily="2" charset="-122"/>
              </a:rPr>
              <a:t>计算机网络</a:t>
            </a:r>
            <a:r>
              <a:rPr lang="zh-CN" altLang="en-US" sz="4000" dirty="0">
                <a:solidFill>
                  <a:srgbClr val="330066"/>
                </a:solidFill>
                <a:effectLst>
                  <a:outerShdw blurRad="38100" dist="38100" dir="2700000" algn="tl">
                    <a:srgbClr val="C0C0C0"/>
                  </a:outerShdw>
                </a:effectLst>
                <a:latin typeface="华文琥珀" pitchFamily="2" charset="-122"/>
                <a:ea typeface="华文琥珀" pitchFamily="2" charset="-122"/>
              </a:rPr>
              <a:t>应用</a:t>
            </a:r>
          </a:p>
        </p:txBody>
      </p:sp>
      <p:sp>
        <p:nvSpPr>
          <p:cNvPr id="6" name="Rectangle 4" descr="OOOPIC_vipvip_20080918214459585784a2fb4d9263105"/>
          <p:cNvSpPr>
            <a:spLocks noChangeArrowheads="1"/>
          </p:cNvSpPr>
          <p:nvPr/>
        </p:nvSpPr>
        <p:spPr bwMode="auto">
          <a:xfrm>
            <a:off x="611188" y="3343049"/>
            <a:ext cx="7345188" cy="1754326"/>
          </a:xfrm>
          <a:prstGeom prst="rect">
            <a:avLst/>
          </a:prstGeom>
          <a:noFill/>
          <a:ln>
            <a:noFill/>
          </a:ln>
          <a:effectLst>
            <a:outerShdw dist="563972" dir="14049741" sx="125000" sy="125000" algn="tl" rotWithShape="0">
              <a:schemeClr val="bg2">
                <a:alpha val="79999"/>
              </a:schemeClr>
            </a:outerShdw>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nchor="ctr">
            <a:spAutoFit/>
          </a:bodyPr>
          <a:lstStyle/>
          <a:p>
            <a:pPr fontAlgn="base">
              <a:lnSpc>
                <a:spcPct val="150000"/>
              </a:lnSpc>
              <a:spcBef>
                <a:spcPct val="0"/>
              </a:spcBef>
              <a:spcAft>
                <a:spcPct val="0"/>
              </a:spcAft>
              <a:buClr>
                <a:srgbClr val="330066"/>
              </a:buClr>
              <a:buFont typeface="Wingdings" pitchFamily="2" charset="2"/>
              <a:buChar char="l"/>
            </a:pPr>
            <a:r>
              <a:rPr lang="zh-CN" altLang="en-US" b="1" spc="-150" dirty="0" smtClean="0">
                <a:latin typeface="黑体" pitchFamily="49" charset="-122"/>
                <a:hlinkClick r:id="rId3" action="ppaction://hlinksldjump"/>
              </a:rPr>
              <a:t>计算机网络</a:t>
            </a:r>
            <a:r>
              <a:rPr lang="zh-CN" altLang="en-US" b="1" spc="-150" dirty="0">
                <a:latin typeface="黑体" pitchFamily="49" charset="-122"/>
                <a:hlinkClick r:id="rId3" action="ppaction://hlinksldjump"/>
              </a:rPr>
              <a:t>基础：计算机网络的发展、功能、分类、拓扑结构和</a:t>
            </a:r>
            <a:r>
              <a:rPr lang="zh-CN" altLang="en-US" b="1" spc="-150" dirty="0" smtClean="0">
                <a:latin typeface="黑体" pitchFamily="49" charset="-122"/>
                <a:hlinkClick r:id="rId3" action="ppaction://hlinksldjump"/>
              </a:rPr>
              <a:t>体系结构</a:t>
            </a:r>
            <a:endParaRPr lang="zh-CN" altLang="en-US" b="1" spc="-150" dirty="0">
              <a:latin typeface="黑体" pitchFamily="49" charset="-122"/>
            </a:endParaRPr>
          </a:p>
          <a:p>
            <a:pPr fontAlgn="base">
              <a:lnSpc>
                <a:spcPct val="150000"/>
              </a:lnSpc>
              <a:spcBef>
                <a:spcPct val="0"/>
              </a:spcBef>
              <a:spcAft>
                <a:spcPct val="0"/>
              </a:spcAft>
              <a:buClr>
                <a:srgbClr val="330066"/>
              </a:buClr>
              <a:buFont typeface="Wingdings" pitchFamily="2" charset="2"/>
              <a:buChar char="l"/>
            </a:pPr>
            <a:r>
              <a:rPr lang="zh-CN" altLang="en-US" b="1" spc="-150" dirty="0" smtClean="0">
                <a:solidFill>
                  <a:schemeClr val="accent6">
                    <a:lumMod val="75000"/>
                  </a:schemeClr>
                </a:solidFill>
                <a:latin typeface="黑体" pitchFamily="49" charset="-122"/>
              </a:rPr>
              <a:t>局域网</a:t>
            </a:r>
            <a:r>
              <a:rPr lang="zh-CN" altLang="en-US" b="1" spc="-150" dirty="0">
                <a:solidFill>
                  <a:schemeClr val="accent6">
                    <a:lumMod val="75000"/>
                  </a:schemeClr>
                </a:solidFill>
                <a:latin typeface="黑体" pitchFamily="49" charset="-122"/>
              </a:rPr>
              <a:t>：局域网的基本概念、组成，传输介质和网络互联</a:t>
            </a:r>
            <a:r>
              <a:rPr lang="zh-CN" altLang="en-US" b="1" spc="-150" dirty="0" smtClean="0">
                <a:solidFill>
                  <a:schemeClr val="accent6">
                    <a:lumMod val="75000"/>
                  </a:schemeClr>
                </a:solidFill>
                <a:latin typeface="黑体" pitchFamily="49" charset="-122"/>
              </a:rPr>
              <a:t>设备</a:t>
            </a:r>
            <a:endParaRPr lang="zh-CN" altLang="en-US" b="1" spc="-150" dirty="0">
              <a:solidFill>
                <a:schemeClr val="accent6">
                  <a:lumMod val="75000"/>
                </a:schemeClr>
              </a:solidFill>
              <a:latin typeface="黑体" pitchFamily="49" charset="-122"/>
            </a:endParaRPr>
          </a:p>
          <a:p>
            <a:pPr fontAlgn="base">
              <a:lnSpc>
                <a:spcPct val="150000"/>
              </a:lnSpc>
              <a:spcBef>
                <a:spcPct val="0"/>
              </a:spcBef>
              <a:spcAft>
                <a:spcPct val="0"/>
              </a:spcAft>
              <a:buClr>
                <a:srgbClr val="330066"/>
              </a:buClr>
              <a:buFont typeface="Wingdings" pitchFamily="2" charset="2"/>
              <a:buChar char="l"/>
            </a:pPr>
            <a:r>
              <a:rPr lang="en-US" altLang="zh-CN" b="1" spc="-150" dirty="0" smtClean="0">
                <a:latin typeface="黑体" pitchFamily="49" charset="-122"/>
                <a:hlinkClick r:id="rId4" action="ppaction://hlinksldjump"/>
              </a:rPr>
              <a:t>Internet</a:t>
            </a:r>
            <a:r>
              <a:rPr lang="zh-CN" altLang="en-US" b="1" spc="-150" dirty="0">
                <a:latin typeface="黑体" pitchFamily="49" charset="-122"/>
                <a:hlinkClick r:id="rId4" action="ppaction://hlinksldjump"/>
              </a:rPr>
              <a:t>的基础知识：</a:t>
            </a:r>
            <a:r>
              <a:rPr lang="en-US" altLang="zh-CN" b="1" spc="-150" dirty="0">
                <a:latin typeface="黑体" pitchFamily="49" charset="-122"/>
                <a:hlinkClick r:id="rId4" action="ppaction://hlinksldjump"/>
              </a:rPr>
              <a:t>Internet</a:t>
            </a:r>
            <a:r>
              <a:rPr lang="zh-CN" altLang="en-US" b="1" spc="-150" dirty="0">
                <a:latin typeface="黑体" pitchFamily="49" charset="-122"/>
                <a:hlinkClick r:id="rId4" action="ppaction://hlinksldjump"/>
              </a:rPr>
              <a:t>发展、基本服务和常见的扩展</a:t>
            </a:r>
            <a:r>
              <a:rPr lang="zh-CN" altLang="en-US" b="1" spc="-150" dirty="0" smtClean="0">
                <a:latin typeface="黑体" pitchFamily="49" charset="-122"/>
                <a:hlinkClick r:id="rId4" action="ppaction://hlinksldjump"/>
              </a:rPr>
              <a:t>服务</a:t>
            </a:r>
            <a:endParaRPr lang="zh-CN" altLang="en-US" b="1" spc="-150" dirty="0">
              <a:latin typeface="黑体" pitchFamily="49" charset="-122"/>
            </a:endParaRPr>
          </a:p>
          <a:p>
            <a:pPr fontAlgn="base">
              <a:lnSpc>
                <a:spcPct val="150000"/>
              </a:lnSpc>
              <a:spcBef>
                <a:spcPct val="0"/>
              </a:spcBef>
              <a:spcAft>
                <a:spcPct val="0"/>
              </a:spcAft>
              <a:buClr>
                <a:srgbClr val="330066"/>
              </a:buClr>
              <a:buFont typeface="Wingdings" pitchFamily="2" charset="2"/>
              <a:buChar char="l"/>
            </a:pPr>
            <a:r>
              <a:rPr lang="en-US" altLang="zh-CN" b="1" spc="-150" dirty="0" smtClean="0">
                <a:latin typeface="黑体" pitchFamily="49" charset="-122"/>
                <a:hlinkClick r:id="rId5" action="ppaction://hlinksldjump"/>
              </a:rPr>
              <a:t>Internet</a:t>
            </a:r>
            <a:r>
              <a:rPr lang="zh-CN" altLang="en-US" b="1" spc="-150" dirty="0">
                <a:latin typeface="黑体" pitchFamily="49" charset="-122"/>
                <a:hlinkClick r:id="rId5" action="ppaction://hlinksldjump"/>
              </a:rPr>
              <a:t>接入：接入</a:t>
            </a:r>
            <a:r>
              <a:rPr lang="en-US" altLang="zh-CN" b="1" spc="-150" dirty="0">
                <a:latin typeface="黑体" pitchFamily="49" charset="-122"/>
                <a:hlinkClick r:id="rId5" action="ppaction://hlinksldjump"/>
              </a:rPr>
              <a:t>Internet</a:t>
            </a:r>
            <a:r>
              <a:rPr lang="zh-CN" altLang="en-US" b="1" spc="-150" dirty="0">
                <a:latin typeface="黑体" pitchFamily="49" charset="-122"/>
                <a:hlinkClick r:id="rId5" action="ppaction://hlinksldjump"/>
              </a:rPr>
              <a:t>的基本方法，</a:t>
            </a:r>
            <a:r>
              <a:rPr lang="en-US" altLang="zh-CN" b="1" spc="-150" dirty="0">
                <a:latin typeface="黑体" pitchFamily="49" charset="-122"/>
                <a:hlinkClick r:id="rId5" action="ppaction://hlinksldjump"/>
              </a:rPr>
              <a:t>TCP/IP</a:t>
            </a:r>
            <a:r>
              <a:rPr lang="zh-CN" altLang="en-US" b="1" spc="-150" dirty="0">
                <a:latin typeface="黑体" pitchFamily="49" charset="-122"/>
                <a:hlinkClick r:id="rId5" action="ppaction://hlinksldjump"/>
              </a:rPr>
              <a:t>协议，域名和</a:t>
            </a:r>
            <a:r>
              <a:rPr lang="en-US" altLang="zh-CN" b="1" spc="-150" dirty="0">
                <a:latin typeface="黑体" pitchFamily="49" charset="-122"/>
                <a:hlinkClick r:id="rId5" action="ppaction://hlinksldjump"/>
              </a:rPr>
              <a:t>IP</a:t>
            </a:r>
            <a:r>
              <a:rPr lang="zh-CN" altLang="en-US" b="1" spc="-150" dirty="0" smtClean="0">
                <a:latin typeface="黑体" pitchFamily="49" charset="-122"/>
                <a:hlinkClick r:id="rId5" action="ppaction://hlinksldjump"/>
              </a:rPr>
              <a:t>地址</a:t>
            </a:r>
            <a:endParaRPr lang="zh-CN" altLang="en-US" b="1" spc="-150" dirty="0">
              <a:latin typeface="黑体" pitchFamily="49" charset="-122"/>
            </a:endParaRPr>
          </a:p>
        </p:txBody>
      </p:sp>
    </p:spTree>
    <p:extLst>
      <p:ext uri="{BB962C8B-B14F-4D97-AF65-F5344CB8AC3E}">
        <p14:creationId xmlns:p14="http://schemas.microsoft.com/office/powerpoint/2010/main" val="1370397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chemeClr val="accent2"/>
                                      </p:to>
                                    </p:animClr>
                                  </p:subTnLst>
                                </p:cTn>
                              </p:par>
                            </p:childTnLst>
                          </p:cTn>
                        </p:par>
                        <p:par>
                          <p:cTn id="9" fill="hold">
                            <p:stCondLst>
                              <p:cond delay="500"/>
                            </p:stCondLst>
                            <p:childTnLst>
                              <p:par>
                                <p:cTn id="10" presetID="2" presetClass="entr" presetSubtype="6" fill="hold" nodeType="afterEffect">
                                  <p:stCondLst>
                                    <p:cond delay="0"/>
                                  </p:stCondLst>
                                  <p:iterate type="lt">
                                    <p:tmPct val="0"/>
                                  </p:iterate>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chemeClr val="accent2"/>
                                      </p:to>
                                    </p:animClr>
                                  </p:subTnLst>
                                </p:cTn>
                              </p:par>
                            </p:childTnLst>
                          </p:cTn>
                        </p:par>
                        <p:par>
                          <p:cTn id="14" fill="hold">
                            <p:stCondLst>
                              <p:cond delay="1000"/>
                            </p:stCondLst>
                            <p:childTnLst>
                              <p:par>
                                <p:cTn id="15" presetID="2" presetClass="entr" presetSubtype="6" fill="hold" nodeType="afterEffect">
                                  <p:stCondLst>
                                    <p:cond delay="0"/>
                                  </p:stCondLst>
                                  <p:iterate type="lt">
                                    <p:tmPct val="0"/>
                                  </p:iterate>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2" end="2"/>
                                            </p:txEl>
                                          </p:spTgt>
                                        </p:tgtEl>
                                        <p:attrNameLst>
                                          <p:attrName>ppt_c</p:attrName>
                                        </p:attrNameLst>
                                      </p:cBhvr>
                                      <p:to>
                                        <a:schemeClr val="accent2"/>
                                      </p:to>
                                    </p:animClr>
                                  </p:subTnLst>
                                </p:cTn>
                              </p:par>
                            </p:childTnLst>
                          </p:cTn>
                        </p:par>
                        <p:par>
                          <p:cTn id="19" fill="hold">
                            <p:stCondLst>
                              <p:cond delay="1500"/>
                            </p:stCondLst>
                            <p:childTnLst>
                              <p:par>
                                <p:cTn id="20" presetID="2" presetClass="entr" presetSubtype="6" fill="hold" nodeType="afterEffect">
                                  <p:stCondLst>
                                    <p:cond delay="0"/>
                                  </p:stCondLst>
                                  <p:iterate type="lt">
                                    <p:tmPct val="0"/>
                                  </p:iterate>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3" end="3"/>
                                            </p:txEl>
                                          </p:spTgt>
                                        </p:tgtEl>
                                        <p:attrNameLst>
                                          <p:attrName>ppt_c</p:attrName>
                                        </p:attrNameLst>
                                      </p:cBhvr>
                                      <p:to>
                                        <a:schemeClr val="accent2"/>
                                      </p:to>
                                    </p:animClr>
                                  </p:subTnLst>
                                </p:cTn>
                              </p:par>
                            </p:childTnLst>
                          </p:cTn>
                        </p:par>
                        <p:par>
                          <p:cTn id="24" fill="hold">
                            <p:stCondLst>
                              <p:cond delay="2000"/>
                            </p:stCondLst>
                            <p:childTnLst>
                              <p:par>
                                <p:cTn id="2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26" dur="1000" accel="50000" decel="50000" autoRev="1" fill="hold">
                                          <p:stCondLst>
                                            <p:cond delay="0"/>
                                          </p:stCondLst>
                                        </p:cTn>
                                        <p:tgtEl>
                                          <p:spTgt spid="6">
                                            <p:txEl>
                                              <p:pRg st="0" end="0"/>
                                            </p:txEl>
                                          </p:spTgt>
                                        </p:tgtEl>
                                        <p:attrNameLst>
                                          <p:attrName>ppt_x</p:attrName>
                                          <p:attrName>ppt_y</p:attrName>
                                        </p:attrNameLst>
                                      </p:cBhvr>
                                    </p:animMotion>
                                    <p:animRot by="1500000">
                                      <p:cBhvr>
                                        <p:cTn id="27" dur="500" fill="hold">
                                          <p:stCondLst>
                                            <p:cond delay="0"/>
                                          </p:stCondLst>
                                        </p:cTn>
                                        <p:tgtEl>
                                          <p:spTgt spid="6">
                                            <p:txEl>
                                              <p:pRg st="0" end="0"/>
                                            </p:txEl>
                                          </p:spTgt>
                                        </p:tgtEl>
                                        <p:attrNameLst>
                                          <p:attrName>r</p:attrName>
                                        </p:attrNameLst>
                                      </p:cBhvr>
                                    </p:animRot>
                                    <p:animRot by="-1500000">
                                      <p:cBhvr>
                                        <p:cTn id="28" dur="500" fill="hold">
                                          <p:stCondLst>
                                            <p:cond delay="500"/>
                                          </p:stCondLst>
                                        </p:cTn>
                                        <p:tgtEl>
                                          <p:spTgt spid="6">
                                            <p:txEl>
                                              <p:pRg st="0" end="0"/>
                                            </p:txEl>
                                          </p:spTgt>
                                        </p:tgtEl>
                                        <p:attrNameLst>
                                          <p:attrName>r</p:attrName>
                                        </p:attrNameLst>
                                      </p:cBhvr>
                                    </p:animRot>
                                    <p:animRot by="-1500000">
                                      <p:cBhvr>
                                        <p:cTn id="29" dur="500" fill="hold">
                                          <p:stCondLst>
                                            <p:cond delay="1000"/>
                                          </p:stCondLst>
                                        </p:cTn>
                                        <p:tgtEl>
                                          <p:spTgt spid="6">
                                            <p:txEl>
                                              <p:pRg st="0" end="0"/>
                                            </p:txEl>
                                          </p:spTgt>
                                        </p:tgtEl>
                                        <p:attrNameLst>
                                          <p:attrName>r</p:attrName>
                                        </p:attrNameLst>
                                      </p:cBhvr>
                                    </p:animRot>
                                    <p:animRot by="1500000">
                                      <p:cBhvr>
                                        <p:cTn id="30" dur="500" fill="hold">
                                          <p:stCondLst>
                                            <p:cond delay="1500"/>
                                          </p:stCondLst>
                                        </p:cTn>
                                        <p:tgtEl>
                                          <p:spTgt spid="6">
                                            <p:txEl>
                                              <p:pRg st="0" end="0"/>
                                            </p:txEl>
                                          </p:spTgt>
                                        </p:tgtEl>
                                        <p:attrNameLst>
                                          <p:attrName>r</p:attrName>
                                        </p:attrNameLst>
                                      </p:cBhvr>
                                    </p:animRot>
                                  </p:childTnLst>
                                  <p:subTnLst>
                                    <p:animClr clrSpc="rgb" dir="cw">
                                      <p:cBhvr override="childStyle">
                                        <p:cTn dur="1" fill="hold" display="0" masterRel="nextClick" afterEffect="1"/>
                                        <p:tgtEl>
                                          <p:spTgt spid="6">
                                            <p:txEl>
                                              <p:pRg st="0" end="0"/>
                                            </p:txEl>
                                          </p:spTgt>
                                        </p:tgtEl>
                                        <p:attrNameLst>
                                          <p:attrName>ppt_c</p:attrName>
                                        </p:attrNameLst>
                                      </p:cBhvr>
                                      <p:to>
                                        <a:schemeClr val="accent2"/>
                                      </p:to>
                                    </p:animClr>
                                  </p:subTnLst>
                                </p:cTn>
                              </p:par>
                            </p:childTnLst>
                          </p:cTn>
                        </p:par>
                        <p:par>
                          <p:cTn id="31" fill="hold">
                            <p:stCondLst>
                              <p:cond delay="10200"/>
                            </p:stCondLst>
                            <p:childTnLst>
                              <p:par>
                                <p:cTn id="32"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33" dur="1000" accel="50000" decel="50000" autoRev="1" fill="hold">
                                          <p:stCondLst>
                                            <p:cond delay="0"/>
                                          </p:stCondLst>
                                        </p:cTn>
                                        <p:tgtEl>
                                          <p:spTgt spid="6">
                                            <p:txEl>
                                              <p:pRg st="1" end="1"/>
                                            </p:txEl>
                                          </p:spTgt>
                                        </p:tgtEl>
                                        <p:attrNameLst>
                                          <p:attrName>ppt_x</p:attrName>
                                          <p:attrName>ppt_y</p:attrName>
                                        </p:attrNameLst>
                                      </p:cBhvr>
                                    </p:animMotion>
                                    <p:animRot by="1500000">
                                      <p:cBhvr>
                                        <p:cTn id="34" dur="500" fill="hold">
                                          <p:stCondLst>
                                            <p:cond delay="0"/>
                                          </p:stCondLst>
                                        </p:cTn>
                                        <p:tgtEl>
                                          <p:spTgt spid="6">
                                            <p:txEl>
                                              <p:pRg st="1" end="1"/>
                                            </p:txEl>
                                          </p:spTgt>
                                        </p:tgtEl>
                                        <p:attrNameLst>
                                          <p:attrName>r</p:attrName>
                                        </p:attrNameLst>
                                      </p:cBhvr>
                                    </p:animRot>
                                    <p:animRot by="-1500000">
                                      <p:cBhvr>
                                        <p:cTn id="35" dur="500" fill="hold">
                                          <p:stCondLst>
                                            <p:cond delay="500"/>
                                          </p:stCondLst>
                                        </p:cTn>
                                        <p:tgtEl>
                                          <p:spTgt spid="6">
                                            <p:txEl>
                                              <p:pRg st="1" end="1"/>
                                            </p:txEl>
                                          </p:spTgt>
                                        </p:tgtEl>
                                        <p:attrNameLst>
                                          <p:attrName>r</p:attrName>
                                        </p:attrNameLst>
                                      </p:cBhvr>
                                    </p:animRot>
                                    <p:animRot by="-1500000">
                                      <p:cBhvr>
                                        <p:cTn id="36" dur="500" fill="hold">
                                          <p:stCondLst>
                                            <p:cond delay="1000"/>
                                          </p:stCondLst>
                                        </p:cTn>
                                        <p:tgtEl>
                                          <p:spTgt spid="6">
                                            <p:txEl>
                                              <p:pRg st="1" end="1"/>
                                            </p:txEl>
                                          </p:spTgt>
                                        </p:tgtEl>
                                        <p:attrNameLst>
                                          <p:attrName>r</p:attrName>
                                        </p:attrNameLst>
                                      </p:cBhvr>
                                    </p:animRot>
                                    <p:animRot by="1500000">
                                      <p:cBhvr>
                                        <p:cTn id="37" dur="500" fill="hold">
                                          <p:stCondLst>
                                            <p:cond delay="1500"/>
                                          </p:stCondLst>
                                        </p:cTn>
                                        <p:tgtEl>
                                          <p:spTgt spid="6">
                                            <p:txEl>
                                              <p:pRg st="1" end="1"/>
                                            </p:txEl>
                                          </p:spTgt>
                                        </p:tgtEl>
                                        <p:attrNameLst>
                                          <p:attrName>r</p:attrName>
                                        </p:attrNameLst>
                                      </p:cBhvr>
                                    </p:animRot>
                                  </p:childTnLst>
                                  <p:subTnLst>
                                    <p:animClr clrSpc="rgb" dir="cw">
                                      <p:cBhvr override="childStyle">
                                        <p:cTn dur="1" fill="hold" display="0" masterRel="nextClick" afterEffect="1"/>
                                        <p:tgtEl>
                                          <p:spTgt spid="6">
                                            <p:txEl>
                                              <p:pRg st="1" end="1"/>
                                            </p:txEl>
                                          </p:spTgt>
                                        </p:tgtEl>
                                        <p:attrNameLst>
                                          <p:attrName>ppt_c</p:attrName>
                                        </p:attrNameLst>
                                      </p:cBhvr>
                                      <p:to>
                                        <a:schemeClr val="accent2"/>
                                      </p:to>
                                    </p:animClr>
                                  </p:subTnLst>
                                </p:cTn>
                              </p:par>
                            </p:childTnLst>
                          </p:cTn>
                        </p:par>
                        <p:par>
                          <p:cTn id="38" fill="hold">
                            <p:stCondLst>
                              <p:cond delay="17400"/>
                            </p:stCondLst>
                            <p:childTnLst>
                              <p:par>
                                <p:cTn id="39"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40" dur="1000" accel="50000" decel="50000" autoRev="1" fill="hold">
                                          <p:stCondLst>
                                            <p:cond delay="0"/>
                                          </p:stCondLst>
                                        </p:cTn>
                                        <p:tgtEl>
                                          <p:spTgt spid="6">
                                            <p:txEl>
                                              <p:pRg st="2" end="2"/>
                                            </p:txEl>
                                          </p:spTgt>
                                        </p:tgtEl>
                                        <p:attrNameLst>
                                          <p:attrName>ppt_x</p:attrName>
                                          <p:attrName>ppt_y</p:attrName>
                                        </p:attrNameLst>
                                      </p:cBhvr>
                                    </p:animMotion>
                                    <p:animRot by="1500000">
                                      <p:cBhvr>
                                        <p:cTn id="41" dur="500" fill="hold">
                                          <p:stCondLst>
                                            <p:cond delay="0"/>
                                          </p:stCondLst>
                                        </p:cTn>
                                        <p:tgtEl>
                                          <p:spTgt spid="6">
                                            <p:txEl>
                                              <p:pRg st="2" end="2"/>
                                            </p:txEl>
                                          </p:spTgt>
                                        </p:tgtEl>
                                        <p:attrNameLst>
                                          <p:attrName>r</p:attrName>
                                        </p:attrNameLst>
                                      </p:cBhvr>
                                    </p:animRot>
                                    <p:animRot by="-1500000">
                                      <p:cBhvr>
                                        <p:cTn id="42" dur="500" fill="hold">
                                          <p:stCondLst>
                                            <p:cond delay="500"/>
                                          </p:stCondLst>
                                        </p:cTn>
                                        <p:tgtEl>
                                          <p:spTgt spid="6">
                                            <p:txEl>
                                              <p:pRg st="2" end="2"/>
                                            </p:txEl>
                                          </p:spTgt>
                                        </p:tgtEl>
                                        <p:attrNameLst>
                                          <p:attrName>r</p:attrName>
                                        </p:attrNameLst>
                                      </p:cBhvr>
                                    </p:animRot>
                                    <p:animRot by="-1500000">
                                      <p:cBhvr>
                                        <p:cTn id="43" dur="500" fill="hold">
                                          <p:stCondLst>
                                            <p:cond delay="1000"/>
                                          </p:stCondLst>
                                        </p:cTn>
                                        <p:tgtEl>
                                          <p:spTgt spid="6">
                                            <p:txEl>
                                              <p:pRg st="2" end="2"/>
                                            </p:txEl>
                                          </p:spTgt>
                                        </p:tgtEl>
                                        <p:attrNameLst>
                                          <p:attrName>r</p:attrName>
                                        </p:attrNameLst>
                                      </p:cBhvr>
                                    </p:animRot>
                                    <p:animRot by="1500000">
                                      <p:cBhvr>
                                        <p:cTn id="44" dur="500" fill="hold">
                                          <p:stCondLst>
                                            <p:cond delay="1500"/>
                                          </p:stCondLst>
                                        </p:cTn>
                                        <p:tgtEl>
                                          <p:spTgt spid="6">
                                            <p:txEl>
                                              <p:pRg st="2" end="2"/>
                                            </p:txEl>
                                          </p:spTgt>
                                        </p:tgtEl>
                                        <p:attrNameLst>
                                          <p:attrName>r</p:attrName>
                                        </p:attrNameLst>
                                      </p:cBhvr>
                                    </p:animRot>
                                  </p:childTnLst>
                                  <p:subTnLst>
                                    <p:animClr clrSpc="rgb" dir="cw">
                                      <p:cBhvr override="childStyle">
                                        <p:cTn dur="1" fill="hold" display="0" masterRel="nextClick" afterEffect="1"/>
                                        <p:tgtEl>
                                          <p:spTgt spid="6">
                                            <p:txEl>
                                              <p:pRg st="2" end="2"/>
                                            </p:txEl>
                                          </p:spTgt>
                                        </p:tgtEl>
                                        <p:attrNameLst>
                                          <p:attrName>ppt_c</p:attrName>
                                        </p:attrNameLst>
                                      </p:cBhvr>
                                      <p:to>
                                        <a:schemeClr val="accent2"/>
                                      </p:to>
                                    </p:animClr>
                                  </p:subTnLst>
                                </p:cTn>
                              </p:par>
                            </p:childTnLst>
                          </p:cTn>
                        </p:par>
                        <p:par>
                          <p:cTn id="45" fill="hold">
                            <p:stCondLst>
                              <p:cond delay="26600"/>
                            </p:stCondLst>
                            <p:childTnLst>
                              <p:par>
                                <p:cTn id="46"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47" dur="1000" accel="50000" decel="50000" autoRev="1" fill="hold">
                                          <p:stCondLst>
                                            <p:cond delay="0"/>
                                          </p:stCondLst>
                                        </p:cTn>
                                        <p:tgtEl>
                                          <p:spTgt spid="6">
                                            <p:txEl>
                                              <p:pRg st="3" end="3"/>
                                            </p:txEl>
                                          </p:spTgt>
                                        </p:tgtEl>
                                        <p:attrNameLst>
                                          <p:attrName>ppt_x</p:attrName>
                                          <p:attrName>ppt_y</p:attrName>
                                        </p:attrNameLst>
                                      </p:cBhvr>
                                    </p:animMotion>
                                    <p:animRot by="1500000">
                                      <p:cBhvr>
                                        <p:cTn id="48" dur="500" fill="hold">
                                          <p:stCondLst>
                                            <p:cond delay="0"/>
                                          </p:stCondLst>
                                        </p:cTn>
                                        <p:tgtEl>
                                          <p:spTgt spid="6">
                                            <p:txEl>
                                              <p:pRg st="3" end="3"/>
                                            </p:txEl>
                                          </p:spTgt>
                                        </p:tgtEl>
                                        <p:attrNameLst>
                                          <p:attrName>r</p:attrName>
                                        </p:attrNameLst>
                                      </p:cBhvr>
                                    </p:animRot>
                                    <p:animRot by="-1500000">
                                      <p:cBhvr>
                                        <p:cTn id="49" dur="500" fill="hold">
                                          <p:stCondLst>
                                            <p:cond delay="500"/>
                                          </p:stCondLst>
                                        </p:cTn>
                                        <p:tgtEl>
                                          <p:spTgt spid="6">
                                            <p:txEl>
                                              <p:pRg st="3" end="3"/>
                                            </p:txEl>
                                          </p:spTgt>
                                        </p:tgtEl>
                                        <p:attrNameLst>
                                          <p:attrName>r</p:attrName>
                                        </p:attrNameLst>
                                      </p:cBhvr>
                                    </p:animRot>
                                    <p:animRot by="-1500000">
                                      <p:cBhvr>
                                        <p:cTn id="50" dur="500" fill="hold">
                                          <p:stCondLst>
                                            <p:cond delay="1000"/>
                                          </p:stCondLst>
                                        </p:cTn>
                                        <p:tgtEl>
                                          <p:spTgt spid="6">
                                            <p:txEl>
                                              <p:pRg st="3" end="3"/>
                                            </p:txEl>
                                          </p:spTgt>
                                        </p:tgtEl>
                                        <p:attrNameLst>
                                          <p:attrName>r</p:attrName>
                                        </p:attrNameLst>
                                      </p:cBhvr>
                                    </p:animRot>
                                    <p:animRot by="1500000">
                                      <p:cBhvr>
                                        <p:cTn id="51" dur="500" fill="hold">
                                          <p:stCondLst>
                                            <p:cond delay="1500"/>
                                          </p:stCondLst>
                                        </p:cTn>
                                        <p:tgtEl>
                                          <p:spTgt spid="6">
                                            <p:txEl>
                                              <p:pRg st="3" end="3"/>
                                            </p:txEl>
                                          </p:spTgt>
                                        </p:tgtEl>
                                        <p:attrNameLst>
                                          <p:attrName>r</p:attrName>
                                        </p:attrNameLst>
                                      </p:cBhvr>
                                    </p:animRot>
                                  </p:childTnLst>
                                  <p:subTnLst>
                                    <p:animClr clrSpc="rgb" dir="cw">
                                      <p:cBhvr override="childStyle">
                                        <p:cTn dur="1" fill="hold" display="0" masterRel="nextClick" afterEffect="1"/>
                                        <p:tgtEl>
                                          <p:spTgt spid="6">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39</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zh-CN" altLang="en-US" sz="2400" b="0" dirty="0" smtClean="0"/>
              <a:t>局域网</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196752"/>
            <a:ext cx="7848872" cy="4104456"/>
          </a:xfrm>
        </p:spPr>
        <p:txBody>
          <a:bodyPr/>
          <a:lstStyle/>
          <a:p>
            <a:pPr marL="0" indent="0">
              <a:spcBef>
                <a:spcPts val="2400"/>
              </a:spcBef>
              <a:buNone/>
            </a:pPr>
            <a:r>
              <a:rPr lang="en-US" altLang="zh-CN" b="1" dirty="0">
                <a:latin typeface="黑体" pitchFamily="49" charset="-122"/>
              </a:rPr>
              <a:t>1</a:t>
            </a:r>
            <a:r>
              <a:rPr lang="zh-CN" altLang="en-US" b="1" dirty="0" smtClean="0">
                <a:latin typeface="黑体" pitchFamily="49" charset="-122"/>
              </a:rPr>
              <a:t>、局域网</a:t>
            </a:r>
            <a:r>
              <a:rPr lang="zh-CN" altLang="en-US" b="1" dirty="0">
                <a:latin typeface="黑体" pitchFamily="49" charset="-122"/>
              </a:rPr>
              <a:t>的基本概述</a:t>
            </a:r>
          </a:p>
          <a:p>
            <a:pPr marL="0" indent="0">
              <a:spcBef>
                <a:spcPts val="2400"/>
              </a:spcBef>
              <a:buNone/>
            </a:pPr>
            <a:r>
              <a:rPr lang="zh-CN" altLang="en-US" b="1" dirty="0" smtClean="0">
                <a:latin typeface="黑体" pitchFamily="49" charset="-122"/>
              </a:rPr>
              <a:t>    </a:t>
            </a:r>
            <a:r>
              <a:rPr lang="zh-CN" altLang="en-US" b="1" dirty="0" smtClean="0">
                <a:latin typeface="黑体" pitchFamily="49" charset="-122"/>
              </a:rPr>
              <a:t>局域网</a:t>
            </a:r>
            <a:r>
              <a:rPr lang="en-US" altLang="zh-CN" b="1" dirty="0" smtClean="0">
                <a:latin typeface="黑体" pitchFamily="49" charset="-122"/>
              </a:rPr>
              <a:t>(LAN)</a:t>
            </a:r>
            <a:r>
              <a:rPr lang="zh-CN" altLang="en-US" b="1" dirty="0" smtClean="0">
                <a:latin typeface="黑体" pitchFamily="49" charset="-122"/>
              </a:rPr>
              <a:t>是</a:t>
            </a:r>
            <a:r>
              <a:rPr lang="zh-CN" altLang="en-US" b="1" dirty="0">
                <a:latin typeface="黑体" pitchFamily="49" charset="-122"/>
              </a:rPr>
              <a:t>指在一个有限的地理范围内，一组计算机及相关设备通过通信线路或无线连接的方式组合在一起的计算机网络，以实现资源共享和信息交换的目的</a:t>
            </a:r>
            <a:r>
              <a:rPr lang="zh-CN" altLang="en-US" b="1" dirty="0" smtClean="0">
                <a:latin typeface="黑体" pitchFamily="49" charset="-122"/>
              </a:rPr>
              <a:t>。</a:t>
            </a:r>
            <a:endParaRPr lang="en-US" altLang="zh-CN" b="1" dirty="0" smtClean="0">
              <a:latin typeface="黑体" pitchFamily="49" charset="-122"/>
            </a:endParaRPr>
          </a:p>
          <a:p>
            <a:pPr marL="0" indent="0">
              <a:spcBef>
                <a:spcPts val="2400"/>
              </a:spcBef>
              <a:buNone/>
            </a:pPr>
            <a:r>
              <a:rPr lang="en-US" altLang="zh-CN" b="1" dirty="0">
                <a:latin typeface="黑体" pitchFamily="49" charset="-122"/>
              </a:rPr>
              <a:t> </a:t>
            </a:r>
            <a:r>
              <a:rPr lang="en-US" altLang="zh-CN" b="1" dirty="0" smtClean="0">
                <a:latin typeface="黑体" pitchFamily="49" charset="-122"/>
              </a:rPr>
              <a:t>   </a:t>
            </a:r>
            <a:r>
              <a:rPr lang="zh-CN" altLang="en-US" b="1" dirty="0" smtClean="0">
                <a:latin typeface="黑体" pitchFamily="49" charset="-122"/>
              </a:rPr>
              <a:t>这个</a:t>
            </a:r>
            <a:r>
              <a:rPr lang="zh-CN" altLang="en-US" b="1" dirty="0">
                <a:latin typeface="黑体" pitchFamily="49" charset="-122"/>
              </a:rPr>
              <a:t>有限的地理范围可以是一个办公室、一幢大楼、一个校园、一个企业等等。</a:t>
            </a:r>
          </a:p>
          <a:p>
            <a:pPr marL="0" indent="0">
              <a:buNone/>
            </a:pPr>
            <a:endParaRPr lang="zh-CN" altLang="en-US" b="1" dirty="0">
              <a:latin typeface="黑体" pitchFamily="49" charset="-122"/>
            </a:endParaRPr>
          </a:p>
        </p:txBody>
      </p:sp>
    </p:spTree>
    <p:extLst>
      <p:ext uri="{BB962C8B-B14F-4D97-AF65-F5344CB8AC3E}">
        <p14:creationId xmlns:p14="http://schemas.microsoft.com/office/powerpoint/2010/main" val="40465889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a:xfrm>
            <a:off x="1116013" y="260350"/>
            <a:ext cx="6716712" cy="642938"/>
          </a:xfrm>
        </p:spPr>
        <p:txBody>
          <a:bodyPr/>
          <a:lstStyle/>
          <a:p>
            <a:r>
              <a:rPr lang="zh-CN" altLang="en-US" b="0" dirty="0" smtClean="0">
                <a:effectLst>
                  <a:outerShdw blurRad="38100" dist="38100" dir="2700000" algn="tl">
                    <a:srgbClr val="C0C0C0"/>
                  </a:outerShdw>
                </a:effectLst>
              </a:rPr>
              <a:t>计算机信息安全</a:t>
            </a:r>
            <a:endParaRPr lang="zh-CN" altLang="en-US" b="0" dirty="0">
              <a:effectLst>
                <a:outerShdw blurRad="38100" dist="38100" dir="2700000" algn="tl">
                  <a:srgbClr val="C0C0C0"/>
                </a:outerShdw>
              </a:effectLst>
            </a:endParaRPr>
          </a:p>
        </p:txBody>
      </p:sp>
      <p:sp>
        <p:nvSpPr>
          <p:cNvPr id="655363" name="Rectangle 3"/>
          <p:cNvSpPr>
            <a:spLocks noGrp="1" noChangeArrowheads="1"/>
          </p:cNvSpPr>
          <p:nvPr>
            <p:ph type="body" idx="1"/>
          </p:nvPr>
        </p:nvSpPr>
        <p:spPr>
          <a:xfrm>
            <a:off x="323850" y="1125538"/>
            <a:ext cx="8064574" cy="4953000"/>
          </a:xfrm>
        </p:spPr>
        <p:txBody>
          <a:bodyPr/>
          <a:lstStyle/>
          <a:p>
            <a:r>
              <a:rPr lang="zh-CN" altLang="en-US" b="1" dirty="0" smtClean="0">
                <a:solidFill>
                  <a:srgbClr val="FF0000"/>
                </a:solidFill>
              </a:rPr>
              <a:t>计算机</a:t>
            </a:r>
            <a:r>
              <a:rPr lang="zh-CN" altLang="en-US" b="1" dirty="0">
                <a:solidFill>
                  <a:srgbClr val="FF0000"/>
                </a:solidFill>
              </a:rPr>
              <a:t>信息安全的范围</a:t>
            </a:r>
          </a:p>
          <a:p>
            <a:pPr lvl="1">
              <a:buFont typeface="Wingdings" pitchFamily="2" charset="2"/>
              <a:buNone/>
            </a:pPr>
            <a:r>
              <a:rPr lang="zh-CN" altLang="en-US" sz="2200" b="1" dirty="0" smtClean="0">
                <a:latin typeface="宋体" pitchFamily="2" charset="-122"/>
              </a:rPr>
              <a:t>实体</a:t>
            </a:r>
            <a:r>
              <a:rPr lang="zh-CN" altLang="en-US" sz="2200" b="1" dirty="0">
                <a:latin typeface="宋体" pitchFamily="2" charset="-122"/>
              </a:rPr>
              <a:t>安全、信息安全、运行安全、人员安全。</a:t>
            </a:r>
            <a:r>
              <a:rPr lang="zh-CN" altLang="en-US" sz="2300" b="1" dirty="0"/>
              <a:t> </a:t>
            </a:r>
          </a:p>
          <a:p>
            <a:pPr lvl="1" algn="just"/>
            <a:r>
              <a:rPr lang="zh-CN" altLang="en-US" sz="1900" b="1" dirty="0">
                <a:solidFill>
                  <a:srgbClr val="FF0000"/>
                </a:solidFill>
                <a:latin typeface="宋体" pitchFamily="2" charset="-122"/>
              </a:rPr>
              <a:t>实体安全</a:t>
            </a:r>
            <a:r>
              <a:rPr lang="zh-CN" altLang="en-US" sz="1900" b="1" dirty="0">
                <a:latin typeface="宋体" pitchFamily="2" charset="-122"/>
              </a:rPr>
              <a:t>：计算机设备、设施（含网络）以及其他</a:t>
            </a:r>
            <a:r>
              <a:rPr lang="zh-CN" altLang="en-US" sz="1900" b="1" dirty="0" smtClean="0">
                <a:latin typeface="宋体" pitchFamily="2" charset="-122"/>
              </a:rPr>
              <a:t>媒体</a:t>
            </a:r>
            <a:r>
              <a:rPr lang="zh-CN" altLang="en-US" sz="1900" b="1" dirty="0">
                <a:latin typeface="宋体" pitchFamily="2" charset="-122"/>
              </a:rPr>
              <a:t>免遭破坏的措施、过程</a:t>
            </a:r>
            <a:r>
              <a:rPr lang="zh-CN" altLang="en-US" sz="1900" b="1" dirty="0">
                <a:ea typeface="仿宋_GB2312" pitchFamily="49" charset="-122"/>
              </a:rPr>
              <a:t> </a:t>
            </a:r>
          </a:p>
          <a:p>
            <a:pPr lvl="1" algn="just"/>
            <a:r>
              <a:rPr lang="zh-CN" altLang="en-US" sz="1900" b="1" dirty="0">
                <a:solidFill>
                  <a:srgbClr val="FF0000"/>
                </a:solidFill>
                <a:latin typeface="宋体" pitchFamily="2" charset="-122"/>
              </a:rPr>
              <a:t>信息安全</a:t>
            </a:r>
            <a:r>
              <a:rPr lang="en-US" altLang="zh-CN" sz="1900" b="1" dirty="0">
                <a:latin typeface="宋体" pitchFamily="2" charset="-122"/>
              </a:rPr>
              <a:t>:</a:t>
            </a:r>
            <a:r>
              <a:rPr lang="zh-CN" altLang="en-US" sz="1900" b="1" dirty="0">
                <a:latin typeface="宋体" pitchFamily="2" charset="-122"/>
              </a:rPr>
              <a:t>保证信息在保密性、完整性、可用性、可控性方面不受损害。 </a:t>
            </a:r>
          </a:p>
          <a:p>
            <a:pPr lvl="1" algn="just"/>
            <a:r>
              <a:rPr lang="zh-CN" altLang="en-US" sz="1900" b="1" dirty="0">
                <a:solidFill>
                  <a:srgbClr val="FF0000"/>
                </a:solidFill>
                <a:latin typeface="宋体" pitchFamily="2" charset="-122"/>
              </a:rPr>
              <a:t>运行安全</a:t>
            </a:r>
            <a:r>
              <a:rPr lang="en-US" altLang="zh-CN" sz="1900" b="1" dirty="0">
                <a:latin typeface="宋体" pitchFamily="2" charset="-122"/>
              </a:rPr>
              <a:t>:  </a:t>
            </a:r>
            <a:r>
              <a:rPr lang="zh-CN" altLang="en-US" sz="1900" b="1" dirty="0">
                <a:latin typeface="宋体" pitchFamily="2" charset="-122"/>
              </a:rPr>
              <a:t>信息处理过程中的安全。重要环节</a:t>
            </a:r>
          </a:p>
          <a:p>
            <a:pPr lvl="1" algn="just"/>
            <a:r>
              <a:rPr lang="zh-CN" altLang="en-US" sz="1900" b="1" dirty="0">
                <a:solidFill>
                  <a:srgbClr val="FF0000"/>
                </a:solidFill>
                <a:latin typeface="宋体" pitchFamily="2" charset="-122"/>
              </a:rPr>
              <a:t>人员安全</a:t>
            </a:r>
            <a:r>
              <a:rPr lang="en-US" altLang="zh-CN" sz="1900" b="1" dirty="0">
                <a:latin typeface="宋体" pitchFamily="2" charset="-122"/>
              </a:rPr>
              <a:t>:</a:t>
            </a:r>
            <a:r>
              <a:rPr lang="zh-CN" altLang="en-US" sz="1900" b="1" dirty="0">
                <a:latin typeface="宋体" pitchFamily="2" charset="-122"/>
              </a:rPr>
              <a:t>主要是指计算机工作人员的安全意识、法律意识、安全技能等。</a:t>
            </a:r>
          </a:p>
          <a:p>
            <a:pPr lvl="2" algn="just"/>
            <a:r>
              <a:rPr lang="zh-CN" altLang="en-US" sz="1800" b="1" dirty="0">
                <a:latin typeface="宋体" pitchFamily="2" charset="-122"/>
              </a:rPr>
              <a:t>人员安全提高主要是法规宣传、安全知识学习、职业道德教育和业务培训等。  </a:t>
            </a:r>
            <a:endParaRPr lang="zh-CN" altLang="en-US" sz="1800" b="1" dirty="0">
              <a:ea typeface="仿宋_GB2312" pitchFamily="49" charset="-122"/>
            </a:endParaRPr>
          </a:p>
        </p:txBody>
      </p:sp>
    </p:spTree>
    <p:extLst>
      <p:ext uri="{BB962C8B-B14F-4D97-AF65-F5344CB8AC3E}">
        <p14:creationId xmlns:p14="http://schemas.microsoft.com/office/powerpoint/2010/main" val="135864974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40</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zh-CN" altLang="en-US" sz="2400" b="0" dirty="0" smtClean="0"/>
              <a:t>局域网</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467544" y="980728"/>
            <a:ext cx="8136904" cy="4968552"/>
          </a:xfrm>
        </p:spPr>
        <p:txBody>
          <a:bodyPr/>
          <a:lstStyle/>
          <a:p>
            <a:pPr marL="0" indent="0">
              <a:buNone/>
            </a:pPr>
            <a:r>
              <a:rPr lang="en-US" altLang="zh-CN" b="1" dirty="0">
                <a:latin typeface="黑体" pitchFamily="49" charset="-122"/>
              </a:rPr>
              <a:t>2</a:t>
            </a:r>
            <a:r>
              <a:rPr lang="zh-CN" altLang="en-US" b="1" dirty="0" smtClean="0">
                <a:latin typeface="黑体" pitchFamily="49" charset="-122"/>
              </a:rPr>
              <a:t>、局域网</a:t>
            </a:r>
            <a:r>
              <a:rPr lang="zh-CN" altLang="en-US" b="1" dirty="0">
                <a:latin typeface="黑体" pitchFamily="49" charset="-122"/>
              </a:rPr>
              <a:t>的组成</a:t>
            </a:r>
          </a:p>
          <a:p>
            <a:pPr marL="0" indent="0">
              <a:buNone/>
            </a:pPr>
            <a:r>
              <a:rPr lang="zh-CN" altLang="en-US" sz="2000" b="1" dirty="0" smtClean="0">
                <a:latin typeface="黑体" pitchFamily="49" charset="-122"/>
              </a:rPr>
              <a:t>    局域网</a:t>
            </a:r>
            <a:r>
              <a:rPr lang="zh-CN" altLang="en-US" sz="2000" b="1" dirty="0">
                <a:latin typeface="黑体" pitchFamily="49" charset="-122"/>
              </a:rPr>
              <a:t>由网络硬件和网络软件两部分组成</a:t>
            </a:r>
            <a:r>
              <a:rPr lang="zh-CN" altLang="en-US" sz="2000" b="1" dirty="0" smtClean="0">
                <a:latin typeface="黑体" pitchFamily="49" charset="-122"/>
              </a:rPr>
              <a:t>。</a:t>
            </a:r>
            <a:endParaRPr lang="en-US" altLang="zh-CN" sz="2000" b="1" dirty="0" smtClean="0">
              <a:latin typeface="黑体" pitchFamily="49" charset="-122"/>
            </a:endParaRPr>
          </a:p>
          <a:p>
            <a:pPr marL="0" indent="0">
              <a:buNone/>
            </a:pPr>
            <a:r>
              <a:rPr lang="en-US" altLang="zh-CN" sz="2000" b="1" dirty="0">
                <a:latin typeface="黑体" pitchFamily="49" charset="-122"/>
              </a:rPr>
              <a:t> </a:t>
            </a:r>
            <a:r>
              <a:rPr lang="en-US" altLang="zh-CN" sz="2000" b="1" dirty="0" smtClean="0">
                <a:latin typeface="黑体" pitchFamily="49" charset="-122"/>
              </a:rPr>
              <a:t>   </a:t>
            </a:r>
            <a:r>
              <a:rPr lang="zh-CN" altLang="en-US" sz="2000" b="1" dirty="0" smtClean="0">
                <a:latin typeface="黑体" pitchFamily="49" charset="-122"/>
              </a:rPr>
              <a:t>网络</a:t>
            </a:r>
            <a:r>
              <a:rPr lang="zh-CN" altLang="en-US" sz="2000" b="1" dirty="0">
                <a:latin typeface="黑体" pitchFamily="49" charset="-122"/>
              </a:rPr>
              <a:t>硬件主要包括</a:t>
            </a:r>
            <a:r>
              <a:rPr lang="zh-CN" altLang="en-US" sz="2000" b="1" dirty="0">
                <a:solidFill>
                  <a:srgbClr val="FF0000"/>
                </a:solidFill>
                <a:latin typeface="黑体" pitchFamily="49" charset="-122"/>
              </a:rPr>
              <a:t>服务器</a:t>
            </a:r>
            <a:r>
              <a:rPr lang="zh-CN" altLang="en-US" sz="2000" b="1" dirty="0">
                <a:latin typeface="黑体" pitchFamily="49" charset="-122"/>
              </a:rPr>
              <a:t>、</a:t>
            </a:r>
            <a:r>
              <a:rPr lang="zh-CN" altLang="en-US" sz="2000" b="1" dirty="0">
                <a:solidFill>
                  <a:srgbClr val="FF0000"/>
                </a:solidFill>
                <a:latin typeface="黑体" pitchFamily="49" charset="-122"/>
              </a:rPr>
              <a:t>工作站</a:t>
            </a:r>
            <a:r>
              <a:rPr lang="zh-CN" altLang="en-US" sz="2000" b="1" dirty="0">
                <a:latin typeface="黑体" pitchFamily="49" charset="-122"/>
              </a:rPr>
              <a:t>、</a:t>
            </a:r>
            <a:r>
              <a:rPr lang="zh-CN" altLang="en-US" sz="2000" b="1" dirty="0">
                <a:solidFill>
                  <a:srgbClr val="FF0000"/>
                </a:solidFill>
                <a:latin typeface="黑体" pitchFamily="49" charset="-122"/>
              </a:rPr>
              <a:t>传输介质</a:t>
            </a:r>
            <a:r>
              <a:rPr lang="zh-CN" altLang="en-US" sz="2000" b="1" dirty="0">
                <a:latin typeface="黑体" pitchFamily="49" charset="-122"/>
              </a:rPr>
              <a:t>和</a:t>
            </a:r>
            <a:r>
              <a:rPr lang="zh-CN" altLang="en-US" sz="2000" b="1" dirty="0">
                <a:solidFill>
                  <a:srgbClr val="FF0000"/>
                </a:solidFill>
                <a:latin typeface="黑体" pitchFamily="49" charset="-122"/>
              </a:rPr>
              <a:t>网络互联设备</a:t>
            </a:r>
            <a:r>
              <a:rPr lang="zh-CN" altLang="en-US" sz="2000" b="1" dirty="0">
                <a:latin typeface="黑体" pitchFamily="49" charset="-122"/>
              </a:rPr>
              <a:t>等</a:t>
            </a:r>
            <a:r>
              <a:rPr lang="zh-CN" altLang="en-US" sz="2000" b="1" dirty="0" smtClean="0">
                <a:latin typeface="黑体" pitchFamily="49" charset="-122"/>
              </a:rPr>
              <a:t>。</a:t>
            </a:r>
            <a:endParaRPr lang="en-US" altLang="zh-CN" sz="2000" b="1" dirty="0" smtClean="0">
              <a:latin typeface="黑体" pitchFamily="49" charset="-122"/>
            </a:endParaRPr>
          </a:p>
          <a:p>
            <a:pPr marL="0" indent="0">
              <a:buNone/>
            </a:pPr>
            <a:r>
              <a:rPr lang="en-US" altLang="zh-CN" sz="2000" b="1" dirty="0">
                <a:latin typeface="黑体" pitchFamily="49" charset="-122"/>
              </a:rPr>
              <a:t> </a:t>
            </a:r>
            <a:r>
              <a:rPr lang="en-US" altLang="zh-CN" sz="2000" b="1" dirty="0" smtClean="0">
                <a:latin typeface="黑体" pitchFamily="49" charset="-122"/>
              </a:rPr>
              <a:t>   </a:t>
            </a:r>
            <a:r>
              <a:rPr lang="zh-CN" altLang="en-US" sz="2000" b="1" dirty="0" smtClean="0">
                <a:latin typeface="黑体" pitchFamily="49" charset="-122"/>
              </a:rPr>
              <a:t>网络</a:t>
            </a:r>
            <a:r>
              <a:rPr lang="zh-CN" altLang="en-US" sz="2000" b="1" dirty="0">
                <a:latin typeface="黑体" pitchFamily="49" charset="-122"/>
              </a:rPr>
              <a:t>软件包括</a:t>
            </a:r>
            <a:r>
              <a:rPr lang="zh-CN" altLang="en-US" sz="2000" b="1" dirty="0">
                <a:solidFill>
                  <a:srgbClr val="FF0000"/>
                </a:solidFill>
                <a:latin typeface="黑体" pitchFamily="49" charset="-122"/>
              </a:rPr>
              <a:t>网络操作系统</a:t>
            </a:r>
            <a:r>
              <a:rPr lang="zh-CN" altLang="en-US" sz="2000" b="1" dirty="0">
                <a:latin typeface="黑体" pitchFamily="49" charset="-122"/>
              </a:rPr>
              <a:t>、控制信息传输的</a:t>
            </a:r>
            <a:r>
              <a:rPr lang="zh-CN" altLang="en-US" sz="2000" b="1" dirty="0">
                <a:solidFill>
                  <a:srgbClr val="FF0000"/>
                </a:solidFill>
                <a:latin typeface="黑体" pitchFamily="49" charset="-122"/>
              </a:rPr>
              <a:t>网络协议</a:t>
            </a:r>
            <a:r>
              <a:rPr lang="zh-CN" altLang="en-US" sz="2000" b="1" dirty="0">
                <a:latin typeface="黑体" pitchFamily="49" charset="-122"/>
              </a:rPr>
              <a:t>及相应的协议软件、大量的</a:t>
            </a:r>
            <a:r>
              <a:rPr lang="zh-CN" altLang="en-US" sz="2000" b="1" dirty="0">
                <a:solidFill>
                  <a:srgbClr val="FF0000"/>
                </a:solidFill>
                <a:latin typeface="黑体" pitchFamily="49" charset="-122"/>
              </a:rPr>
              <a:t>网络应用软件</a:t>
            </a:r>
            <a:r>
              <a:rPr lang="zh-CN" altLang="en-US" sz="2000" b="1" dirty="0">
                <a:latin typeface="黑体" pitchFamily="49" charset="-122"/>
              </a:rPr>
              <a:t>等</a:t>
            </a:r>
            <a:r>
              <a:rPr lang="zh-CN" altLang="en-US" sz="2000" b="1" dirty="0" smtClean="0">
                <a:latin typeface="黑体" pitchFamily="49" charset="-122"/>
              </a:rPr>
              <a:t>。</a:t>
            </a:r>
            <a:endParaRPr lang="zh-CN" altLang="en-US" sz="2000" b="1" dirty="0">
              <a:latin typeface="黑体" pitchFamily="49" charset="-122"/>
            </a:endParaRPr>
          </a:p>
        </p:txBody>
      </p:sp>
      <p:pic>
        <p:nvPicPr>
          <p:cNvPr id="5" name="图片 4"/>
          <p:cNvPicPr/>
          <p:nvPr/>
        </p:nvPicPr>
        <p:blipFill>
          <a:blip r:embed="rId2"/>
          <a:stretch>
            <a:fillRect/>
          </a:stretch>
        </p:blipFill>
        <p:spPr>
          <a:xfrm>
            <a:off x="2915816" y="3356992"/>
            <a:ext cx="3524877" cy="2592288"/>
          </a:xfrm>
          <a:prstGeom prst="rect">
            <a:avLst/>
          </a:prstGeom>
        </p:spPr>
      </p:pic>
    </p:spTree>
    <p:extLst>
      <p:ext uri="{BB962C8B-B14F-4D97-AF65-F5344CB8AC3E}">
        <p14:creationId xmlns:p14="http://schemas.microsoft.com/office/powerpoint/2010/main" val="38935075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578563">
                                            <p:txEl>
                                              <p:pRg st="3" end="3"/>
                                            </p:txEl>
                                          </p:spTgt>
                                        </p:tgtEl>
                                        <p:attrNameLst>
                                          <p:attrName>style.visibility</p:attrName>
                                        </p:attrNameLst>
                                      </p:cBhvr>
                                      <p:to>
                                        <p:strVal val="visible"/>
                                      </p:to>
                                    </p:set>
                                    <p:anim calcmode="lin" valueType="num">
                                      <p:cBhvr additive="base">
                                        <p:cTn id="22" dur="500" fill="hold"/>
                                        <p:tgtEl>
                                          <p:spTgt spid="57856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41</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zh-CN" altLang="en-US" sz="2400" b="0" dirty="0" smtClean="0"/>
              <a:t>局域网</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395536" y="1124744"/>
            <a:ext cx="7848872" cy="4104456"/>
          </a:xfrm>
        </p:spPr>
        <p:txBody>
          <a:bodyPr/>
          <a:lstStyle/>
          <a:p>
            <a:pPr marL="0" indent="0">
              <a:spcBef>
                <a:spcPts val="2400"/>
              </a:spcBef>
              <a:buNone/>
            </a:pPr>
            <a:r>
              <a:rPr lang="en-US" altLang="zh-CN" b="1" dirty="0">
                <a:latin typeface="黑体" pitchFamily="49" charset="-122"/>
              </a:rPr>
              <a:t>3</a:t>
            </a:r>
            <a:r>
              <a:rPr lang="zh-CN" altLang="en-US" b="1" dirty="0" smtClean="0">
                <a:latin typeface="黑体" pitchFamily="49" charset="-122"/>
              </a:rPr>
              <a:t>、传输</a:t>
            </a:r>
            <a:r>
              <a:rPr lang="zh-CN" altLang="en-US" b="1" dirty="0">
                <a:latin typeface="黑体" pitchFamily="49" charset="-122"/>
              </a:rPr>
              <a:t>介质</a:t>
            </a:r>
          </a:p>
          <a:p>
            <a:pPr marL="0" indent="0">
              <a:spcBef>
                <a:spcPts val="2400"/>
              </a:spcBef>
              <a:buNone/>
            </a:pPr>
            <a:r>
              <a:rPr lang="zh-CN" altLang="en-US" b="1" dirty="0" smtClean="0">
                <a:latin typeface="黑体" pitchFamily="49" charset="-122"/>
              </a:rPr>
              <a:t>    传输</a:t>
            </a:r>
            <a:r>
              <a:rPr lang="zh-CN" altLang="en-US" b="1" dirty="0">
                <a:latin typeface="黑体" pitchFamily="49" charset="-122"/>
              </a:rPr>
              <a:t>介质是通信网络中连接计算机的具体物理设备和数据传输物理</a:t>
            </a:r>
            <a:r>
              <a:rPr lang="zh-CN" altLang="en-US" b="1" dirty="0" smtClean="0">
                <a:latin typeface="黑体" pitchFamily="49" charset="-122"/>
              </a:rPr>
              <a:t>设备。</a:t>
            </a:r>
            <a:endParaRPr lang="en-US" altLang="zh-CN" b="1" dirty="0" smtClean="0">
              <a:latin typeface="黑体" pitchFamily="49" charset="-122"/>
            </a:endParaRPr>
          </a:p>
          <a:p>
            <a:pPr marL="0" indent="0">
              <a:spcBef>
                <a:spcPts val="2400"/>
              </a:spcBef>
              <a:buNone/>
            </a:pPr>
            <a:r>
              <a:rPr lang="en-US" altLang="zh-CN" b="1" dirty="0">
                <a:latin typeface="黑体" pitchFamily="49" charset="-122"/>
              </a:rPr>
              <a:t> </a:t>
            </a:r>
            <a:r>
              <a:rPr lang="en-US" altLang="zh-CN" b="1" dirty="0" smtClean="0">
                <a:latin typeface="黑体" pitchFamily="49" charset="-122"/>
              </a:rPr>
              <a:t>   </a:t>
            </a:r>
            <a:r>
              <a:rPr lang="zh-CN" altLang="en-US" b="1" dirty="0" smtClean="0">
                <a:latin typeface="黑体" pitchFamily="49" charset="-122"/>
              </a:rPr>
              <a:t>常见</a:t>
            </a:r>
            <a:r>
              <a:rPr lang="zh-CN" altLang="en-US" b="1" dirty="0">
                <a:latin typeface="黑体" pitchFamily="49" charset="-122"/>
              </a:rPr>
              <a:t>的有</a:t>
            </a:r>
            <a:r>
              <a:rPr lang="zh-CN" altLang="en-US" b="1" dirty="0">
                <a:solidFill>
                  <a:srgbClr val="FF0000"/>
                </a:solidFill>
                <a:latin typeface="黑体" pitchFamily="49" charset="-122"/>
              </a:rPr>
              <a:t>双绞线</a:t>
            </a:r>
            <a:r>
              <a:rPr lang="zh-CN" altLang="en-US" b="1" dirty="0">
                <a:latin typeface="黑体" pitchFamily="49" charset="-122"/>
              </a:rPr>
              <a:t>、</a:t>
            </a:r>
            <a:r>
              <a:rPr lang="zh-CN" altLang="en-US" b="1" dirty="0">
                <a:solidFill>
                  <a:srgbClr val="FF0000"/>
                </a:solidFill>
                <a:latin typeface="黑体" pitchFamily="49" charset="-122"/>
              </a:rPr>
              <a:t>同轴电缆</a:t>
            </a:r>
            <a:r>
              <a:rPr lang="zh-CN" altLang="en-US" b="1" dirty="0">
                <a:latin typeface="黑体" pitchFamily="49" charset="-122"/>
              </a:rPr>
              <a:t>、</a:t>
            </a:r>
            <a:r>
              <a:rPr lang="zh-CN" altLang="en-US" b="1" dirty="0">
                <a:solidFill>
                  <a:srgbClr val="FF0000"/>
                </a:solidFill>
                <a:latin typeface="黑体" pitchFamily="49" charset="-122"/>
              </a:rPr>
              <a:t>光纤</a:t>
            </a:r>
            <a:r>
              <a:rPr lang="zh-CN" altLang="en-US" b="1" dirty="0">
                <a:latin typeface="黑体" pitchFamily="49" charset="-122"/>
              </a:rPr>
              <a:t>等有线传输介质，也有利用无线电短波、卫星通信、红外线通信等</a:t>
            </a:r>
            <a:r>
              <a:rPr lang="zh-CN" altLang="en-US" b="1" dirty="0">
                <a:solidFill>
                  <a:srgbClr val="FF0000"/>
                </a:solidFill>
                <a:latin typeface="黑体" pitchFamily="49" charset="-122"/>
              </a:rPr>
              <a:t>无线传输</a:t>
            </a:r>
            <a:r>
              <a:rPr lang="zh-CN" altLang="en-US" b="1" dirty="0">
                <a:latin typeface="黑体" pitchFamily="49" charset="-122"/>
              </a:rPr>
              <a:t>介质。</a:t>
            </a:r>
          </a:p>
          <a:p>
            <a:pPr marL="0" indent="0">
              <a:spcBef>
                <a:spcPts val="2400"/>
              </a:spcBef>
              <a:buNone/>
            </a:pPr>
            <a:endParaRPr lang="zh-CN" altLang="en-US" b="1" dirty="0">
              <a:latin typeface="黑体" pitchFamily="49" charset="-122"/>
            </a:endParaRPr>
          </a:p>
        </p:txBody>
      </p:sp>
    </p:spTree>
    <p:extLst>
      <p:ext uri="{BB962C8B-B14F-4D97-AF65-F5344CB8AC3E}">
        <p14:creationId xmlns:p14="http://schemas.microsoft.com/office/powerpoint/2010/main" val="19023265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42</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zh-CN" altLang="en-US" sz="2400" b="0" dirty="0" smtClean="0"/>
              <a:t>局域网</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467544" y="1052736"/>
            <a:ext cx="7848872" cy="4104456"/>
          </a:xfrm>
        </p:spPr>
        <p:txBody>
          <a:bodyPr/>
          <a:lstStyle/>
          <a:p>
            <a:pPr marL="0" indent="0">
              <a:buNone/>
            </a:pPr>
            <a:r>
              <a:rPr lang="zh-CN" altLang="en-US" b="1" dirty="0">
                <a:latin typeface="黑体" pitchFamily="49" charset="-122"/>
              </a:rPr>
              <a:t>（</a:t>
            </a:r>
            <a:r>
              <a:rPr lang="en-US" altLang="zh-CN" b="1" dirty="0">
                <a:latin typeface="黑体" pitchFamily="49" charset="-122"/>
              </a:rPr>
              <a:t>1</a:t>
            </a:r>
            <a:r>
              <a:rPr lang="zh-CN" altLang="en-US" b="1" dirty="0">
                <a:latin typeface="黑体" pitchFamily="49" charset="-122"/>
              </a:rPr>
              <a:t>）双绞线</a:t>
            </a:r>
          </a:p>
          <a:p>
            <a:pPr marL="0" indent="0">
              <a:buNone/>
            </a:pPr>
            <a:r>
              <a:rPr lang="zh-CN" altLang="en-US" sz="2000" b="1" dirty="0" smtClean="0">
                <a:latin typeface="黑体" pitchFamily="49" charset="-122"/>
              </a:rPr>
              <a:t>    双绞线</a:t>
            </a:r>
            <a:r>
              <a:rPr lang="zh-CN" altLang="en-US" sz="2000" b="1" dirty="0">
                <a:latin typeface="黑体" pitchFamily="49" charset="-122"/>
              </a:rPr>
              <a:t>是局域网中最普通的传输介质。它是由两根绝缘导线相互缠绕而成，将</a:t>
            </a:r>
            <a:r>
              <a:rPr lang="en-US" altLang="zh-CN" sz="2000" b="1" dirty="0">
                <a:latin typeface="黑体" pitchFamily="49" charset="-122"/>
              </a:rPr>
              <a:t>4</a:t>
            </a:r>
            <a:r>
              <a:rPr lang="zh-CN" altLang="en-US" sz="2000" b="1" dirty="0">
                <a:latin typeface="黑体" pitchFamily="49" charset="-122"/>
              </a:rPr>
              <a:t>对双绞线放置在一个保护套内便成了双绞线电缆，俗称</a:t>
            </a:r>
            <a:r>
              <a:rPr lang="zh-CN" altLang="en-US" sz="2000" b="1" dirty="0" smtClean="0">
                <a:latin typeface="黑体" pitchFamily="49" charset="-122"/>
              </a:rPr>
              <a:t>网线。双绞线</a:t>
            </a:r>
            <a:r>
              <a:rPr lang="zh-CN" altLang="en-US" sz="2000" b="1" dirty="0">
                <a:latin typeface="黑体" pitchFamily="49" charset="-122"/>
              </a:rPr>
              <a:t>最大长度一般不能超过</a:t>
            </a:r>
            <a:r>
              <a:rPr lang="en-US" altLang="zh-CN" sz="2000" b="1" dirty="0">
                <a:latin typeface="黑体" pitchFamily="49" charset="-122"/>
              </a:rPr>
              <a:t>100M</a:t>
            </a:r>
            <a:r>
              <a:rPr lang="zh-CN" altLang="en-US" sz="2000" b="1" dirty="0">
                <a:latin typeface="黑体" pitchFamily="49" charset="-122"/>
              </a:rPr>
              <a:t>，否则传输质量将大大下降</a:t>
            </a:r>
            <a:r>
              <a:rPr lang="zh-CN" altLang="en-US" sz="2000" b="1" dirty="0" smtClean="0">
                <a:latin typeface="黑体" pitchFamily="49" charset="-122"/>
              </a:rPr>
              <a:t>。</a:t>
            </a:r>
            <a:endParaRPr lang="en-US" altLang="zh-CN" sz="2000" b="1" dirty="0" smtClean="0">
              <a:latin typeface="黑体" pitchFamily="49" charset="-122"/>
            </a:endParaRPr>
          </a:p>
          <a:p>
            <a:pPr marL="0" indent="0">
              <a:buNone/>
            </a:pPr>
            <a:r>
              <a:rPr lang="zh-CN" altLang="en-US" sz="2000" b="1" dirty="0" smtClean="0">
                <a:latin typeface="黑体" pitchFamily="49" charset="-122"/>
              </a:rPr>
              <a:t>    联网</a:t>
            </a:r>
            <a:r>
              <a:rPr lang="zh-CN" altLang="en-US" sz="2000" b="1" dirty="0">
                <a:latin typeface="黑体" pitchFamily="49" charset="-122"/>
              </a:rPr>
              <a:t>所用双绞线制作有</a:t>
            </a:r>
            <a:r>
              <a:rPr lang="en-US" altLang="zh-CN" sz="2000" b="1" dirty="0">
                <a:latin typeface="黑体" pitchFamily="49" charset="-122"/>
              </a:rPr>
              <a:t>T568A</a:t>
            </a:r>
            <a:r>
              <a:rPr lang="zh-CN" altLang="en-US" sz="2000" b="1" dirty="0">
                <a:latin typeface="黑体" pitchFamily="49" charset="-122"/>
              </a:rPr>
              <a:t>和</a:t>
            </a:r>
            <a:r>
              <a:rPr lang="en-US" altLang="zh-CN" sz="2000" b="1" dirty="0">
                <a:latin typeface="黑体" pitchFamily="49" charset="-122"/>
              </a:rPr>
              <a:t>T568B</a:t>
            </a:r>
            <a:r>
              <a:rPr lang="zh-CN" altLang="en-US" sz="2000" b="1" dirty="0">
                <a:latin typeface="黑体" pitchFamily="49" charset="-122"/>
              </a:rPr>
              <a:t>两种</a:t>
            </a:r>
            <a:r>
              <a:rPr lang="zh-CN" altLang="en-US" sz="2000" b="1" dirty="0" smtClean="0">
                <a:latin typeface="黑体" pitchFamily="49" charset="-122"/>
              </a:rPr>
              <a:t>标准。</a:t>
            </a:r>
            <a:endParaRPr lang="zh-CN" altLang="en-US" sz="2000" b="1" dirty="0">
              <a:latin typeface="黑体" pitchFamily="49" charset="-122"/>
            </a:endParaRPr>
          </a:p>
          <a:p>
            <a:pPr marL="0" indent="0">
              <a:buNone/>
            </a:pPr>
            <a:endParaRPr lang="zh-CN" altLang="en-US" b="1" dirty="0">
              <a:latin typeface="黑体" pitchFamily="49" charset="-122"/>
            </a:endParaRPr>
          </a:p>
        </p:txBody>
      </p:sp>
      <p:pic>
        <p:nvPicPr>
          <p:cNvPr id="6" name="图片 5"/>
          <p:cNvPicPr/>
          <p:nvPr/>
        </p:nvPicPr>
        <p:blipFill rotWithShape="1">
          <a:blip r:embed="rId2" cstate="print">
            <a:extLst>
              <a:ext uri="{28A0092B-C50C-407E-A947-70E740481C1C}">
                <a14:useLocalDpi xmlns:a14="http://schemas.microsoft.com/office/drawing/2010/main" val="0"/>
              </a:ext>
            </a:extLst>
          </a:blip>
          <a:srcRect/>
          <a:stretch/>
        </p:blipFill>
        <p:spPr bwMode="auto">
          <a:xfrm>
            <a:off x="2699792" y="4581128"/>
            <a:ext cx="2304256" cy="1435854"/>
          </a:xfrm>
          <a:prstGeom prst="rect">
            <a:avLst/>
          </a:prstGeom>
          <a:ln>
            <a:noFill/>
          </a:ln>
          <a:extLst>
            <a:ext uri="{53640926-AAD7-44D8-BBD7-CCE9431645EC}">
              <a14:shadowObscured xmlns:a14="http://schemas.microsoft.com/office/drawing/2010/main"/>
            </a:ext>
          </a:extLst>
        </p:spPr>
      </p:pic>
      <p:graphicFrame>
        <p:nvGraphicFramePr>
          <p:cNvPr id="2" name="表格 1"/>
          <p:cNvGraphicFramePr>
            <a:graphicFrameLocks noGrp="1"/>
          </p:cNvGraphicFramePr>
          <p:nvPr>
            <p:extLst>
              <p:ext uri="{D42A27DB-BD31-4B8C-83A1-F6EECF244321}">
                <p14:modId xmlns:p14="http://schemas.microsoft.com/office/powerpoint/2010/main" val="1508588039"/>
              </p:ext>
            </p:extLst>
          </p:nvPr>
        </p:nvGraphicFramePr>
        <p:xfrm>
          <a:off x="683568" y="3374867"/>
          <a:ext cx="7008950" cy="1206261"/>
        </p:xfrm>
        <a:graphic>
          <a:graphicData uri="http://schemas.openxmlformats.org/drawingml/2006/table">
            <a:tbl>
              <a:tblPr firstRow="1" firstCol="1" bandRow="1">
                <a:tableStyleId>{5C22544A-7EE6-4342-B048-85BDC9FD1C3A}</a:tableStyleId>
              </a:tblPr>
              <a:tblGrid>
                <a:gridCol w="778315"/>
                <a:gridCol w="778315"/>
                <a:gridCol w="778315"/>
                <a:gridCol w="778315"/>
                <a:gridCol w="779138"/>
                <a:gridCol w="779138"/>
                <a:gridCol w="779138"/>
                <a:gridCol w="779138"/>
                <a:gridCol w="779138"/>
              </a:tblGrid>
              <a:tr h="400877">
                <a:tc>
                  <a:txBody>
                    <a:bodyPr/>
                    <a:lstStyle/>
                    <a:p>
                      <a:pPr indent="127000" algn="ctr">
                        <a:lnSpc>
                          <a:spcPts val="1200"/>
                        </a:lnSpc>
                        <a:spcAft>
                          <a:spcPts val="0"/>
                        </a:spcAft>
                      </a:pPr>
                      <a:r>
                        <a:rPr lang="zh-CN" sz="1200" dirty="0">
                          <a:effectLst/>
                        </a:rPr>
                        <a:t>引脚针</a:t>
                      </a:r>
                      <a:endParaRPr lang="zh-CN" sz="12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en-US" sz="1200" dirty="0">
                          <a:effectLst/>
                        </a:rPr>
                        <a:t>1</a:t>
                      </a:r>
                      <a:endParaRPr lang="zh-CN" sz="12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en-US" sz="1200" dirty="0">
                          <a:effectLst/>
                        </a:rPr>
                        <a:t>2</a:t>
                      </a:r>
                      <a:endParaRPr lang="zh-CN" sz="12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en-US" sz="1200" dirty="0">
                          <a:effectLst/>
                        </a:rPr>
                        <a:t>3</a:t>
                      </a:r>
                      <a:endParaRPr lang="zh-CN" sz="12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en-US" sz="1200">
                          <a:effectLst/>
                        </a:rPr>
                        <a:t>4</a:t>
                      </a:r>
                      <a:endParaRPr lang="zh-CN" sz="12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en-US" sz="1200">
                          <a:effectLst/>
                        </a:rPr>
                        <a:t>5</a:t>
                      </a:r>
                      <a:endParaRPr lang="zh-CN" sz="12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en-US" sz="1200">
                          <a:effectLst/>
                        </a:rPr>
                        <a:t>6</a:t>
                      </a:r>
                      <a:endParaRPr lang="zh-CN" sz="12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en-US" sz="1200">
                          <a:effectLst/>
                        </a:rPr>
                        <a:t>7</a:t>
                      </a:r>
                      <a:endParaRPr lang="zh-CN" sz="12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en-US" sz="1200">
                          <a:effectLst/>
                        </a:rPr>
                        <a:t>8</a:t>
                      </a:r>
                      <a:endParaRPr lang="zh-CN" sz="1200">
                        <a:effectLst/>
                        <a:latin typeface="Calibri"/>
                        <a:ea typeface="宋体"/>
                        <a:cs typeface="Times New Roman"/>
                      </a:endParaRPr>
                    </a:p>
                  </a:txBody>
                  <a:tcPr marL="68580" marR="68580" marT="0" marB="0" anchor="ctr"/>
                </a:tc>
              </a:tr>
              <a:tr h="402692">
                <a:tc>
                  <a:txBody>
                    <a:bodyPr/>
                    <a:lstStyle/>
                    <a:p>
                      <a:pPr indent="127000" algn="ctr">
                        <a:lnSpc>
                          <a:spcPts val="1200"/>
                        </a:lnSpc>
                        <a:spcAft>
                          <a:spcPts val="0"/>
                        </a:spcAft>
                      </a:pPr>
                      <a:r>
                        <a:rPr lang="en-US" sz="1200">
                          <a:effectLst/>
                        </a:rPr>
                        <a:t>T568A</a:t>
                      </a:r>
                      <a:endParaRPr lang="zh-CN" sz="12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200" dirty="0">
                          <a:effectLst/>
                        </a:rPr>
                        <a:t>白绿</a:t>
                      </a:r>
                      <a:endParaRPr lang="zh-CN" sz="12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200" dirty="0">
                          <a:effectLst/>
                        </a:rPr>
                        <a:t>绿</a:t>
                      </a:r>
                      <a:endParaRPr lang="zh-CN" sz="12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200" dirty="0">
                          <a:effectLst/>
                        </a:rPr>
                        <a:t>白橙</a:t>
                      </a:r>
                      <a:endParaRPr lang="zh-CN" sz="12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200" dirty="0">
                          <a:effectLst/>
                        </a:rPr>
                        <a:t>蓝</a:t>
                      </a:r>
                      <a:endParaRPr lang="zh-CN" sz="12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200">
                          <a:effectLst/>
                        </a:rPr>
                        <a:t>白蓝</a:t>
                      </a:r>
                      <a:endParaRPr lang="zh-CN" sz="12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200">
                          <a:effectLst/>
                        </a:rPr>
                        <a:t>橙</a:t>
                      </a:r>
                      <a:endParaRPr lang="zh-CN" sz="12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200">
                          <a:effectLst/>
                        </a:rPr>
                        <a:t>白棕</a:t>
                      </a:r>
                      <a:endParaRPr lang="zh-CN" sz="12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200">
                          <a:effectLst/>
                        </a:rPr>
                        <a:t>棕</a:t>
                      </a:r>
                      <a:endParaRPr lang="zh-CN" sz="1200">
                        <a:effectLst/>
                        <a:latin typeface="Calibri"/>
                        <a:ea typeface="宋体"/>
                        <a:cs typeface="Times New Roman"/>
                      </a:endParaRPr>
                    </a:p>
                  </a:txBody>
                  <a:tcPr marL="68580" marR="68580" marT="0" marB="0" anchor="ctr"/>
                </a:tc>
              </a:tr>
              <a:tr h="402692">
                <a:tc>
                  <a:txBody>
                    <a:bodyPr/>
                    <a:lstStyle/>
                    <a:p>
                      <a:pPr indent="127000" algn="ctr">
                        <a:lnSpc>
                          <a:spcPts val="1200"/>
                        </a:lnSpc>
                        <a:spcAft>
                          <a:spcPts val="0"/>
                        </a:spcAft>
                      </a:pPr>
                      <a:r>
                        <a:rPr lang="en-US" sz="1200">
                          <a:effectLst/>
                        </a:rPr>
                        <a:t>T568B</a:t>
                      </a:r>
                      <a:endParaRPr lang="zh-CN" sz="12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200">
                          <a:effectLst/>
                        </a:rPr>
                        <a:t>白橙</a:t>
                      </a:r>
                      <a:endParaRPr lang="zh-CN" sz="12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200">
                          <a:effectLst/>
                        </a:rPr>
                        <a:t>橙</a:t>
                      </a:r>
                      <a:endParaRPr lang="zh-CN" sz="12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200">
                          <a:effectLst/>
                        </a:rPr>
                        <a:t>白绿</a:t>
                      </a:r>
                      <a:endParaRPr lang="zh-CN" sz="12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200" dirty="0">
                          <a:effectLst/>
                        </a:rPr>
                        <a:t>蓝</a:t>
                      </a:r>
                      <a:endParaRPr lang="zh-CN" sz="12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200" dirty="0">
                          <a:effectLst/>
                        </a:rPr>
                        <a:t>白蓝</a:t>
                      </a:r>
                      <a:endParaRPr lang="zh-CN" sz="12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200" dirty="0">
                          <a:effectLst/>
                        </a:rPr>
                        <a:t>绿</a:t>
                      </a:r>
                      <a:endParaRPr lang="zh-CN" sz="12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200" dirty="0">
                          <a:effectLst/>
                        </a:rPr>
                        <a:t>白棕</a:t>
                      </a:r>
                      <a:endParaRPr lang="zh-CN" sz="12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200" dirty="0">
                          <a:effectLst/>
                        </a:rPr>
                        <a:t>棕</a:t>
                      </a:r>
                      <a:endParaRPr lang="zh-CN" sz="1200" dirty="0">
                        <a:effectLst/>
                        <a:latin typeface="Calibri"/>
                        <a:ea typeface="宋体"/>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10156116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43</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zh-CN" altLang="en-US" sz="2400" b="0" dirty="0" smtClean="0"/>
              <a:t>局域网</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51064" y="980728"/>
            <a:ext cx="8136904" cy="2880320"/>
          </a:xfrm>
        </p:spPr>
        <p:txBody>
          <a:bodyPr/>
          <a:lstStyle/>
          <a:p>
            <a:pPr marL="0" indent="0">
              <a:buNone/>
            </a:pPr>
            <a:r>
              <a:rPr lang="zh-CN" altLang="en-US" b="1" dirty="0">
                <a:latin typeface="黑体" pitchFamily="49" charset="-122"/>
              </a:rPr>
              <a:t>（</a:t>
            </a:r>
            <a:r>
              <a:rPr lang="en-US" altLang="zh-CN" b="1" dirty="0">
                <a:latin typeface="黑体" pitchFamily="49" charset="-122"/>
              </a:rPr>
              <a:t>2</a:t>
            </a:r>
            <a:r>
              <a:rPr lang="zh-CN" altLang="en-US" b="1" dirty="0">
                <a:latin typeface="黑体" pitchFamily="49" charset="-122"/>
              </a:rPr>
              <a:t>）同轴电缆</a:t>
            </a:r>
          </a:p>
          <a:p>
            <a:pPr marL="0" indent="0">
              <a:buNone/>
            </a:pPr>
            <a:r>
              <a:rPr lang="zh-CN" altLang="en-US" sz="2200" b="1" dirty="0" smtClean="0">
                <a:latin typeface="黑体" pitchFamily="49" charset="-122"/>
              </a:rPr>
              <a:t>    同轴电缆</a:t>
            </a:r>
            <a:r>
              <a:rPr lang="zh-CN" altLang="en-US" sz="2200" b="1" dirty="0">
                <a:latin typeface="黑体" pitchFamily="49" charset="-122"/>
              </a:rPr>
              <a:t>的中心是一根单芯铜导线，铜导线外包一层绝缘层，绝缘层外则是导电金属网，用于屏蔽电子干扰和防止</a:t>
            </a:r>
            <a:r>
              <a:rPr lang="zh-CN" altLang="en-US" sz="2200" b="1" dirty="0" smtClean="0">
                <a:latin typeface="黑体" pitchFamily="49" charset="-122"/>
              </a:rPr>
              <a:t>辐射。</a:t>
            </a:r>
            <a:endParaRPr lang="en-US" altLang="zh-CN" sz="2200" b="1" dirty="0" smtClean="0">
              <a:latin typeface="黑体" pitchFamily="49" charset="-122"/>
            </a:endParaRPr>
          </a:p>
          <a:p>
            <a:pPr marL="0" indent="0">
              <a:buNone/>
            </a:pPr>
            <a:r>
              <a:rPr lang="en-US" altLang="zh-CN" sz="2200" b="1" dirty="0">
                <a:latin typeface="黑体" pitchFamily="49" charset="-122"/>
              </a:rPr>
              <a:t> </a:t>
            </a:r>
            <a:r>
              <a:rPr lang="en-US" altLang="zh-CN" sz="2200" b="1" dirty="0" smtClean="0">
                <a:latin typeface="黑体" pitchFamily="49" charset="-122"/>
              </a:rPr>
              <a:t>   </a:t>
            </a:r>
            <a:r>
              <a:rPr lang="zh-CN" altLang="en-US" sz="2200" b="1" dirty="0" smtClean="0">
                <a:latin typeface="黑体" pitchFamily="49" charset="-122"/>
              </a:rPr>
              <a:t>同轴电缆</a:t>
            </a:r>
            <a:r>
              <a:rPr lang="zh-CN" altLang="en-US" sz="2200" b="1" dirty="0">
                <a:latin typeface="黑体" pitchFamily="49" charset="-122"/>
              </a:rPr>
              <a:t>具有较高的带宽和较好的抗干扰特性，根据直径的不同，一般分为粗缆和细缆。家庭中有线电视信号接入就是采用同轴电缆。</a:t>
            </a:r>
          </a:p>
          <a:p>
            <a:pPr marL="0" indent="0">
              <a:buNone/>
            </a:pPr>
            <a:endParaRPr lang="zh-CN" altLang="en-US" b="1" dirty="0">
              <a:latin typeface="黑体" pitchFamily="49" charset="-122"/>
            </a:endParaRPr>
          </a:p>
        </p:txBody>
      </p:sp>
      <p:pic>
        <p:nvPicPr>
          <p:cNvPr id="5" name="Picture 6" descr="同轴电缆"/>
          <p:cNvPicPr/>
          <p:nvPr/>
        </p:nvPicPr>
        <p:blipFill>
          <a:blip r:embed="rId2">
            <a:extLst>
              <a:ext uri="{28A0092B-C50C-407E-A947-70E740481C1C}">
                <a14:useLocalDpi xmlns:a14="http://schemas.microsoft.com/office/drawing/2010/main" val="0"/>
              </a:ext>
            </a:extLst>
          </a:blip>
          <a:srcRect b="18750"/>
          <a:stretch>
            <a:fillRect/>
          </a:stretch>
        </p:blipFill>
        <p:spPr bwMode="auto">
          <a:xfrm>
            <a:off x="2843808" y="3861048"/>
            <a:ext cx="3551416" cy="2103492"/>
          </a:xfrm>
          <a:prstGeom prst="rect">
            <a:avLst/>
          </a:prstGeom>
          <a:noFill/>
          <a:ln>
            <a:noFill/>
          </a:ln>
          <a:extLst/>
        </p:spPr>
      </p:pic>
    </p:spTree>
    <p:extLst>
      <p:ext uri="{BB962C8B-B14F-4D97-AF65-F5344CB8AC3E}">
        <p14:creationId xmlns:p14="http://schemas.microsoft.com/office/powerpoint/2010/main" val="27902108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44</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zh-CN" altLang="en-US" sz="2400" b="0" dirty="0" smtClean="0"/>
              <a:t>局域网</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980728"/>
            <a:ext cx="7848872" cy="4104456"/>
          </a:xfrm>
        </p:spPr>
        <p:txBody>
          <a:bodyPr/>
          <a:lstStyle/>
          <a:p>
            <a:pPr marL="0" indent="0">
              <a:buNone/>
            </a:pPr>
            <a:r>
              <a:rPr lang="zh-CN" altLang="en-US" b="1" dirty="0">
                <a:latin typeface="黑体" pitchFamily="49" charset="-122"/>
              </a:rPr>
              <a:t>（</a:t>
            </a:r>
            <a:r>
              <a:rPr lang="en-US" altLang="zh-CN" b="1" dirty="0">
                <a:latin typeface="黑体" pitchFamily="49" charset="-122"/>
              </a:rPr>
              <a:t>3</a:t>
            </a:r>
            <a:r>
              <a:rPr lang="zh-CN" altLang="en-US" b="1" dirty="0">
                <a:latin typeface="黑体" pitchFamily="49" charset="-122"/>
              </a:rPr>
              <a:t>）光纤</a:t>
            </a:r>
          </a:p>
          <a:p>
            <a:pPr marL="0" indent="0">
              <a:buNone/>
            </a:pPr>
            <a:r>
              <a:rPr lang="zh-CN" altLang="en-US" b="1" dirty="0" smtClean="0">
                <a:latin typeface="黑体" pitchFamily="49" charset="-122"/>
              </a:rPr>
              <a:t>    光纤</a:t>
            </a:r>
            <a:r>
              <a:rPr lang="zh-CN" altLang="en-US" b="1" dirty="0">
                <a:latin typeface="黑体" pitchFamily="49" charset="-122"/>
              </a:rPr>
              <a:t>是光导纤维的简称，通常是由传导光波的非常透明的石英玻璃或特制塑料拉成纤维细丝线芯，外加抗拉保护层</a:t>
            </a:r>
            <a:r>
              <a:rPr lang="zh-CN" altLang="en-US" b="1" dirty="0" smtClean="0">
                <a:latin typeface="黑体" pitchFamily="49" charset="-122"/>
              </a:rPr>
              <a:t>构成。</a:t>
            </a:r>
            <a:endParaRPr lang="zh-CN" altLang="en-US" b="1" dirty="0">
              <a:latin typeface="黑体" pitchFamily="49" charset="-122"/>
            </a:endParaRPr>
          </a:p>
          <a:p>
            <a:pPr marL="0" indent="0">
              <a:buNone/>
            </a:pPr>
            <a:endParaRPr lang="zh-CN" altLang="en-US" b="1" dirty="0">
              <a:latin typeface="黑体" pitchFamily="49" charset="-122"/>
            </a:endParaRPr>
          </a:p>
        </p:txBody>
      </p:sp>
      <p:pic>
        <p:nvPicPr>
          <p:cNvPr id="5" name="Picture 4" descr="光缆"/>
          <p:cNvPicPr/>
          <p:nvPr/>
        </p:nvPicPr>
        <p:blipFill>
          <a:blip r:embed="rId2">
            <a:extLst>
              <a:ext uri="{28A0092B-C50C-407E-A947-70E740481C1C}">
                <a14:useLocalDpi xmlns:a14="http://schemas.microsoft.com/office/drawing/2010/main" val="0"/>
              </a:ext>
            </a:extLst>
          </a:blip>
          <a:srcRect t="16364" b="21819"/>
          <a:stretch>
            <a:fillRect/>
          </a:stretch>
        </p:blipFill>
        <p:spPr bwMode="auto">
          <a:xfrm>
            <a:off x="1979712" y="3246850"/>
            <a:ext cx="5400600" cy="2661864"/>
          </a:xfrm>
          <a:prstGeom prst="rect">
            <a:avLst/>
          </a:prstGeom>
          <a:noFill/>
          <a:ln>
            <a:noFill/>
          </a:ln>
          <a:extLst/>
        </p:spPr>
      </p:pic>
    </p:spTree>
    <p:extLst>
      <p:ext uri="{BB962C8B-B14F-4D97-AF65-F5344CB8AC3E}">
        <p14:creationId xmlns:p14="http://schemas.microsoft.com/office/powerpoint/2010/main" val="5424226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45</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zh-CN" altLang="en-US" sz="2400" b="0" dirty="0" smtClean="0"/>
              <a:t>局域网</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03548" y="896557"/>
            <a:ext cx="8208912" cy="2676459"/>
          </a:xfrm>
        </p:spPr>
        <p:txBody>
          <a:bodyPr/>
          <a:lstStyle/>
          <a:p>
            <a:pPr marL="0" indent="0">
              <a:buNone/>
            </a:pPr>
            <a:r>
              <a:rPr lang="en-US" altLang="zh-CN" b="1" dirty="0">
                <a:latin typeface="黑体" pitchFamily="49" charset="-122"/>
              </a:rPr>
              <a:t>4</a:t>
            </a:r>
            <a:r>
              <a:rPr lang="zh-CN" altLang="en-US" b="1" dirty="0" smtClean="0">
                <a:latin typeface="黑体" pitchFamily="49" charset="-122"/>
              </a:rPr>
              <a:t>、网络</a:t>
            </a:r>
            <a:r>
              <a:rPr lang="zh-CN" altLang="en-US" b="1" dirty="0">
                <a:latin typeface="黑体" pitchFamily="49" charset="-122"/>
              </a:rPr>
              <a:t>互联设备</a:t>
            </a:r>
          </a:p>
          <a:p>
            <a:pPr marL="0" indent="0">
              <a:buNone/>
            </a:pPr>
            <a:r>
              <a:rPr lang="zh-CN" altLang="en-US" sz="2200" b="1" dirty="0" smtClean="0">
                <a:latin typeface="黑体" pitchFamily="49" charset="-122"/>
              </a:rPr>
              <a:t>    目前</a:t>
            </a:r>
            <a:r>
              <a:rPr lang="zh-CN" altLang="en-US" sz="2200" b="1" dirty="0">
                <a:latin typeface="黑体" pitchFamily="49" charset="-122"/>
              </a:rPr>
              <a:t>，局域网互联设备主要包括</a:t>
            </a:r>
            <a:r>
              <a:rPr lang="zh-CN" altLang="en-US" sz="2200" b="1" dirty="0">
                <a:solidFill>
                  <a:srgbClr val="FF0000"/>
                </a:solidFill>
                <a:latin typeface="黑体" pitchFamily="49" charset="-122"/>
              </a:rPr>
              <a:t>网卡</a:t>
            </a:r>
            <a:r>
              <a:rPr lang="zh-CN" altLang="en-US" sz="2200" b="1" dirty="0">
                <a:latin typeface="黑体" pitchFamily="49" charset="-122"/>
              </a:rPr>
              <a:t>、</a:t>
            </a:r>
            <a:r>
              <a:rPr lang="zh-CN" altLang="en-US" sz="2200" b="1" dirty="0">
                <a:solidFill>
                  <a:srgbClr val="FF0000"/>
                </a:solidFill>
                <a:latin typeface="黑体" pitchFamily="49" charset="-122"/>
              </a:rPr>
              <a:t>集线器</a:t>
            </a:r>
            <a:r>
              <a:rPr lang="zh-CN" altLang="en-US" sz="2200" b="1" dirty="0">
                <a:latin typeface="黑体" pitchFamily="49" charset="-122"/>
              </a:rPr>
              <a:t>和</a:t>
            </a:r>
            <a:r>
              <a:rPr lang="zh-CN" altLang="en-US" sz="2200" b="1" dirty="0">
                <a:solidFill>
                  <a:srgbClr val="FF0000"/>
                </a:solidFill>
                <a:latin typeface="黑体" pitchFamily="49" charset="-122"/>
              </a:rPr>
              <a:t>交换机</a:t>
            </a:r>
            <a:r>
              <a:rPr lang="zh-CN" altLang="en-US" sz="2200" b="1" dirty="0">
                <a:latin typeface="黑体" pitchFamily="49" charset="-122"/>
              </a:rPr>
              <a:t>等</a:t>
            </a:r>
            <a:r>
              <a:rPr lang="zh-CN" altLang="en-US" sz="2200" b="1" dirty="0" smtClean="0">
                <a:latin typeface="黑体" pitchFamily="49" charset="-122"/>
              </a:rPr>
              <a:t>。</a:t>
            </a:r>
            <a:endParaRPr lang="en-US" altLang="zh-CN" sz="2200" b="1" dirty="0" smtClean="0">
              <a:latin typeface="黑体" pitchFamily="49" charset="-122"/>
            </a:endParaRPr>
          </a:p>
          <a:p>
            <a:pPr marL="0" indent="0">
              <a:buNone/>
            </a:pPr>
            <a:r>
              <a:rPr lang="zh-CN" altLang="en-US" sz="2200" b="1" dirty="0" smtClean="0">
                <a:latin typeface="黑体" pitchFamily="49" charset="-122"/>
              </a:rPr>
              <a:t>（</a:t>
            </a:r>
            <a:r>
              <a:rPr lang="en-US" altLang="zh-CN" sz="2200" b="1" dirty="0">
                <a:latin typeface="黑体" pitchFamily="49" charset="-122"/>
              </a:rPr>
              <a:t>1</a:t>
            </a:r>
            <a:r>
              <a:rPr lang="zh-CN" altLang="en-US" sz="2200" b="1" dirty="0">
                <a:latin typeface="黑体" pitchFamily="49" charset="-122"/>
              </a:rPr>
              <a:t>）网卡</a:t>
            </a:r>
          </a:p>
          <a:p>
            <a:pPr marL="0" indent="0">
              <a:buNone/>
            </a:pPr>
            <a:r>
              <a:rPr lang="zh-CN" altLang="en-US" sz="2200" b="1" dirty="0" smtClean="0">
                <a:latin typeface="黑体" pitchFamily="49" charset="-122"/>
              </a:rPr>
              <a:t>    网卡</a:t>
            </a:r>
            <a:r>
              <a:rPr lang="zh-CN" altLang="en-US" sz="2200" b="1" dirty="0">
                <a:latin typeface="黑体" pitchFamily="49" charset="-122"/>
              </a:rPr>
              <a:t>是服务器、工作站等网络设备与网络的接口部件，工作在数据链路层。它除了作为服务器、工作站等网络设备连接入网的物理接口外，还控制数据帧的发送和接收</a:t>
            </a:r>
            <a:r>
              <a:rPr lang="zh-CN" altLang="en-US" sz="2200" b="1" dirty="0" smtClean="0">
                <a:latin typeface="黑体" pitchFamily="49" charset="-122"/>
              </a:rPr>
              <a:t>。</a:t>
            </a:r>
            <a:endParaRPr lang="zh-CN" altLang="en-US" sz="2200" b="1" dirty="0">
              <a:latin typeface="黑体" pitchFamily="49" charset="-122"/>
            </a:endParaRPr>
          </a:p>
          <a:p>
            <a:pPr marL="0" indent="0">
              <a:buNone/>
            </a:pPr>
            <a:endParaRPr lang="zh-CN" altLang="en-US" b="1" dirty="0">
              <a:latin typeface="黑体" pitchFamily="49" charset="-122"/>
            </a:endParaRPr>
          </a:p>
        </p:txBody>
      </p:sp>
      <p:pic>
        <p:nvPicPr>
          <p:cNvPr id="5" name="图片 4"/>
          <p:cNvPicPr/>
          <p:nvPr/>
        </p:nvPicPr>
        <p:blipFill>
          <a:blip r:embed="rId2"/>
          <a:stretch>
            <a:fillRect/>
          </a:stretch>
        </p:blipFill>
        <p:spPr>
          <a:xfrm>
            <a:off x="1115616" y="3980740"/>
            <a:ext cx="6984776" cy="2040547"/>
          </a:xfrm>
          <a:prstGeom prst="rect">
            <a:avLst/>
          </a:prstGeom>
        </p:spPr>
      </p:pic>
    </p:spTree>
    <p:extLst>
      <p:ext uri="{BB962C8B-B14F-4D97-AF65-F5344CB8AC3E}">
        <p14:creationId xmlns:p14="http://schemas.microsoft.com/office/powerpoint/2010/main" val="29446145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578563">
                                            <p:txEl>
                                              <p:pRg st="3" end="3"/>
                                            </p:txEl>
                                          </p:spTgt>
                                        </p:tgtEl>
                                        <p:attrNameLst>
                                          <p:attrName>style.visibility</p:attrName>
                                        </p:attrNameLst>
                                      </p:cBhvr>
                                      <p:to>
                                        <p:strVal val="visible"/>
                                      </p:to>
                                    </p:set>
                                    <p:anim calcmode="lin" valueType="num">
                                      <p:cBhvr additive="base">
                                        <p:cTn id="22" dur="500" fill="hold"/>
                                        <p:tgtEl>
                                          <p:spTgt spid="57856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46</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zh-CN" altLang="en-US" sz="2400" b="0" dirty="0" smtClean="0"/>
              <a:t>局域网</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75556" y="980728"/>
            <a:ext cx="7848872" cy="3240360"/>
          </a:xfrm>
        </p:spPr>
        <p:txBody>
          <a:bodyPr/>
          <a:lstStyle/>
          <a:p>
            <a:pPr marL="0" indent="0">
              <a:buNone/>
            </a:pPr>
            <a:r>
              <a:rPr lang="zh-CN" altLang="en-US" sz="2000" b="1" dirty="0">
                <a:latin typeface="黑体" pitchFamily="49" charset="-122"/>
              </a:rPr>
              <a:t>（</a:t>
            </a:r>
            <a:r>
              <a:rPr lang="en-US" altLang="zh-CN" sz="2000" b="1" dirty="0">
                <a:latin typeface="黑体" pitchFamily="49" charset="-122"/>
              </a:rPr>
              <a:t>2</a:t>
            </a:r>
            <a:r>
              <a:rPr lang="zh-CN" altLang="en-US" sz="2000" b="1" dirty="0">
                <a:latin typeface="黑体" pitchFamily="49" charset="-122"/>
              </a:rPr>
              <a:t>）集线器</a:t>
            </a:r>
          </a:p>
          <a:p>
            <a:pPr marL="0" indent="0">
              <a:buNone/>
            </a:pPr>
            <a:r>
              <a:rPr lang="zh-CN" altLang="en-US" sz="2000" b="1" dirty="0" smtClean="0">
                <a:latin typeface="黑体" pitchFamily="49" charset="-122"/>
              </a:rPr>
              <a:t>    集线器</a:t>
            </a:r>
            <a:r>
              <a:rPr lang="zh-CN" altLang="en-US" sz="2000" b="1" dirty="0">
                <a:latin typeface="黑体" pitchFamily="49" charset="-122"/>
              </a:rPr>
              <a:t>又叫</a:t>
            </a:r>
            <a:r>
              <a:rPr lang="en-US" altLang="zh-CN" sz="2000" b="1" dirty="0">
                <a:latin typeface="黑体" pitchFamily="49" charset="-122"/>
              </a:rPr>
              <a:t>HUB</a:t>
            </a:r>
            <a:r>
              <a:rPr lang="zh-CN" altLang="en-US" sz="2000" b="1" dirty="0">
                <a:latin typeface="黑体" pitchFamily="49" charset="-122"/>
              </a:rPr>
              <a:t>，主要功能是对接收到的信号进行再生整形放大，以扩大网络的传输距离，同时把所有节点集中在以它为中心的节点上，工作在物理层</a:t>
            </a:r>
            <a:r>
              <a:rPr lang="zh-CN" altLang="en-US" sz="2000" b="1" dirty="0" smtClean="0">
                <a:latin typeface="黑体" pitchFamily="49" charset="-122"/>
              </a:rPr>
              <a:t>。</a:t>
            </a:r>
            <a:endParaRPr lang="zh-CN" altLang="en-US" sz="2000" b="1" dirty="0">
              <a:latin typeface="黑体" pitchFamily="49" charset="-122"/>
            </a:endParaRPr>
          </a:p>
          <a:p>
            <a:pPr marL="0" indent="0">
              <a:buNone/>
            </a:pPr>
            <a:r>
              <a:rPr lang="zh-CN" altLang="en-US" sz="2000" b="1" dirty="0" smtClean="0">
                <a:latin typeface="黑体" pitchFamily="49" charset="-122"/>
              </a:rPr>
              <a:t>（</a:t>
            </a:r>
            <a:r>
              <a:rPr lang="en-US" altLang="zh-CN" sz="2000" b="1" dirty="0">
                <a:latin typeface="黑体" pitchFamily="49" charset="-122"/>
              </a:rPr>
              <a:t>3</a:t>
            </a:r>
            <a:r>
              <a:rPr lang="zh-CN" altLang="en-US" sz="2000" b="1" dirty="0">
                <a:latin typeface="黑体" pitchFamily="49" charset="-122"/>
              </a:rPr>
              <a:t>）交换机</a:t>
            </a:r>
          </a:p>
          <a:p>
            <a:pPr marL="0" indent="0">
              <a:buNone/>
            </a:pPr>
            <a:r>
              <a:rPr lang="zh-CN" altLang="en-US" sz="2000" b="1" dirty="0" smtClean="0">
                <a:latin typeface="黑体" pitchFamily="49" charset="-122"/>
              </a:rPr>
              <a:t>    交换机</a:t>
            </a:r>
            <a:r>
              <a:rPr lang="zh-CN" altLang="en-US" sz="2000" b="1" dirty="0">
                <a:latin typeface="黑体" pitchFamily="49" charset="-122"/>
              </a:rPr>
              <a:t>采用交换方式进行工作</a:t>
            </a:r>
            <a:r>
              <a:rPr lang="zh-CN" altLang="en-US" sz="2000" b="1" dirty="0" smtClean="0">
                <a:latin typeface="黑体" pitchFamily="49" charset="-122"/>
              </a:rPr>
              <a:t>，是集线器</a:t>
            </a:r>
            <a:r>
              <a:rPr lang="zh-CN" altLang="en-US" sz="2000" b="1" dirty="0">
                <a:latin typeface="黑体" pitchFamily="49" charset="-122"/>
              </a:rPr>
              <a:t>的升级产品，能够将多条线路的端点集中连接在一起，并支持端口工作站之间的多个并发连接，实现多个工作站之间数据的并发传输，可以增加局域网带宽，改善局域网的性能和服务质量</a:t>
            </a:r>
            <a:r>
              <a:rPr lang="zh-CN" altLang="en-US" sz="2000" b="1" dirty="0" smtClean="0">
                <a:latin typeface="黑体" pitchFamily="49" charset="-122"/>
              </a:rPr>
              <a:t>。</a:t>
            </a:r>
            <a:endParaRPr lang="zh-CN" altLang="en-US" sz="2000" b="1" dirty="0">
              <a:latin typeface="黑体" pitchFamily="49" charset="-122"/>
            </a:endParaRPr>
          </a:p>
        </p:txBody>
      </p:sp>
      <p:pic>
        <p:nvPicPr>
          <p:cNvPr id="5" name="图片 4"/>
          <p:cNvPicPr/>
          <p:nvPr/>
        </p:nvPicPr>
        <p:blipFill>
          <a:blip r:embed="rId2"/>
          <a:stretch>
            <a:fillRect/>
          </a:stretch>
        </p:blipFill>
        <p:spPr>
          <a:xfrm>
            <a:off x="2267744" y="4077072"/>
            <a:ext cx="4000500" cy="1669415"/>
          </a:xfrm>
          <a:prstGeom prst="rect">
            <a:avLst/>
          </a:prstGeom>
        </p:spPr>
      </p:pic>
    </p:spTree>
    <p:extLst>
      <p:ext uri="{BB962C8B-B14F-4D97-AF65-F5344CB8AC3E}">
        <p14:creationId xmlns:p14="http://schemas.microsoft.com/office/powerpoint/2010/main" val="24650353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578563">
                                            <p:txEl>
                                              <p:pRg st="3" end="3"/>
                                            </p:txEl>
                                          </p:spTgt>
                                        </p:tgtEl>
                                        <p:attrNameLst>
                                          <p:attrName>style.visibility</p:attrName>
                                        </p:attrNameLst>
                                      </p:cBhvr>
                                      <p:to>
                                        <p:strVal val="visible"/>
                                      </p:to>
                                    </p:set>
                                    <p:anim calcmode="lin" valueType="num">
                                      <p:cBhvr additive="base">
                                        <p:cTn id="22" dur="500" fill="hold"/>
                                        <p:tgtEl>
                                          <p:spTgt spid="57856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47</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zh-CN" altLang="en-US" sz="2400" b="0" dirty="0" smtClean="0"/>
              <a:t>局域网</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052736"/>
            <a:ext cx="7848872" cy="4104456"/>
          </a:xfrm>
        </p:spPr>
        <p:txBody>
          <a:bodyPr/>
          <a:lstStyle/>
          <a:p>
            <a:pPr marL="0" indent="0">
              <a:buNone/>
            </a:pPr>
            <a:r>
              <a:rPr lang="en-US" altLang="zh-CN" b="1" dirty="0">
                <a:latin typeface="黑体" pitchFamily="49" charset="-122"/>
              </a:rPr>
              <a:t>5</a:t>
            </a:r>
            <a:r>
              <a:rPr lang="zh-CN" altLang="en-US" b="1" dirty="0" smtClean="0">
                <a:latin typeface="黑体" pitchFamily="49" charset="-122"/>
              </a:rPr>
              <a:t>、局域网</a:t>
            </a:r>
            <a:r>
              <a:rPr lang="zh-CN" altLang="en-US" b="1" dirty="0">
                <a:latin typeface="黑体" pitchFamily="49" charset="-122"/>
              </a:rPr>
              <a:t>的组建</a:t>
            </a:r>
          </a:p>
          <a:p>
            <a:pPr marL="0" indent="0">
              <a:buNone/>
            </a:pPr>
            <a:r>
              <a:rPr lang="zh-CN" altLang="en-US" sz="2000" b="1" dirty="0" smtClean="0">
                <a:latin typeface="黑体" pitchFamily="49" charset="-122"/>
              </a:rPr>
              <a:t>    用于</a:t>
            </a:r>
            <a:r>
              <a:rPr lang="zh-CN" altLang="en-US" sz="2000" b="1" dirty="0">
                <a:latin typeface="黑体" pitchFamily="49" charset="-122"/>
              </a:rPr>
              <a:t>家庭、办公场所的局域网组建技术往往采用对等网技术，即网络中的各台计算机功能相同，不分主从，既可以作为网络服务器，为其他计算机提供资源，又可以作为工作站，分享其他计算机提供的资源。</a:t>
            </a:r>
          </a:p>
          <a:p>
            <a:pPr marL="0" indent="0">
              <a:buNone/>
            </a:pPr>
            <a:r>
              <a:rPr lang="zh-CN" altLang="en-US" sz="2000" b="1" dirty="0" smtClean="0">
                <a:latin typeface="黑体" pitchFamily="49" charset="-122"/>
              </a:rPr>
              <a:t>    对等</a:t>
            </a:r>
            <a:r>
              <a:rPr lang="zh-CN" altLang="en-US" sz="2000" b="1" dirty="0">
                <a:latin typeface="黑体" pitchFamily="49" charset="-122"/>
              </a:rPr>
              <a:t>网的组建一般有以下步骤：</a:t>
            </a:r>
          </a:p>
          <a:p>
            <a:pPr marL="0" indent="0">
              <a:buNone/>
            </a:pPr>
            <a:r>
              <a:rPr lang="zh-CN" altLang="en-US" sz="2000" b="1" dirty="0" smtClean="0">
                <a:latin typeface="黑体" pitchFamily="49" charset="-122"/>
              </a:rPr>
              <a:t>    （</a:t>
            </a:r>
            <a:r>
              <a:rPr lang="en-US" altLang="zh-CN" sz="2000" b="1" dirty="0">
                <a:latin typeface="黑体" pitchFamily="49" charset="-122"/>
              </a:rPr>
              <a:t>1</a:t>
            </a:r>
            <a:r>
              <a:rPr lang="zh-CN" altLang="en-US" sz="2000" b="1" dirty="0">
                <a:latin typeface="黑体" pitchFamily="49" charset="-122"/>
              </a:rPr>
              <a:t>）硬、软件</a:t>
            </a:r>
            <a:r>
              <a:rPr lang="zh-CN" altLang="en-US" sz="2000" b="1" dirty="0" smtClean="0">
                <a:latin typeface="黑体" pitchFamily="49" charset="-122"/>
              </a:rPr>
              <a:t>选择</a:t>
            </a:r>
            <a:endParaRPr lang="zh-CN" altLang="en-US" sz="2000" b="1" dirty="0">
              <a:latin typeface="黑体" pitchFamily="49" charset="-122"/>
            </a:endParaRPr>
          </a:p>
          <a:p>
            <a:pPr marL="0" indent="0">
              <a:buNone/>
            </a:pPr>
            <a:r>
              <a:rPr lang="zh-CN" altLang="en-US" sz="2000" b="1" dirty="0" smtClean="0">
                <a:latin typeface="黑体" pitchFamily="49" charset="-122"/>
              </a:rPr>
              <a:t>    （</a:t>
            </a:r>
            <a:r>
              <a:rPr lang="en-US" altLang="zh-CN" sz="2000" b="1" dirty="0">
                <a:latin typeface="黑体" pitchFamily="49" charset="-122"/>
              </a:rPr>
              <a:t>2</a:t>
            </a:r>
            <a:r>
              <a:rPr lang="zh-CN" altLang="en-US" sz="2000" b="1" dirty="0">
                <a:latin typeface="黑体" pitchFamily="49" charset="-122"/>
              </a:rPr>
              <a:t>）综合</a:t>
            </a:r>
            <a:r>
              <a:rPr lang="zh-CN" altLang="en-US" sz="2000" b="1" dirty="0" smtClean="0">
                <a:latin typeface="黑体" pitchFamily="49" charset="-122"/>
              </a:rPr>
              <a:t>布线</a:t>
            </a:r>
            <a:endParaRPr lang="en-US" altLang="zh-CN" sz="2000" b="1" dirty="0" smtClean="0">
              <a:latin typeface="黑体" pitchFamily="49" charset="-122"/>
            </a:endParaRPr>
          </a:p>
          <a:p>
            <a:pPr marL="0" indent="0">
              <a:buNone/>
            </a:pPr>
            <a:r>
              <a:rPr lang="zh-CN" altLang="en-US" sz="2000" b="1" dirty="0" smtClean="0">
                <a:latin typeface="黑体" pitchFamily="49" charset="-122"/>
              </a:rPr>
              <a:t>    （</a:t>
            </a:r>
            <a:r>
              <a:rPr lang="en-US" altLang="zh-CN" sz="2000" b="1" dirty="0">
                <a:latin typeface="黑体" pitchFamily="49" charset="-122"/>
              </a:rPr>
              <a:t>3</a:t>
            </a:r>
            <a:r>
              <a:rPr lang="zh-CN" altLang="en-US" sz="2000" b="1" dirty="0">
                <a:latin typeface="黑体" pitchFamily="49" charset="-122"/>
              </a:rPr>
              <a:t>）设备安装</a:t>
            </a:r>
            <a:r>
              <a:rPr lang="zh-CN" altLang="en-US" sz="2000" b="1" dirty="0" smtClean="0">
                <a:latin typeface="黑体" pitchFamily="49" charset="-122"/>
              </a:rPr>
              <a:t>连接</a:t>
            </a:r>
            <a:endParaRPr lang="en-US" altLang="zh-CN" sz="2000" b="1" dirty="0" smtClean="0">
              <a:latin typeface="黑体" pitchFamily="49" charset="-122"/>
            </a:endParaRPr>
          </a:p>
          <a:p>
            <a:pPr marL="0" indent="0">
              <a:buNone/>
            </a:pPr>
            <a:r>
              <a:rPr lang="zh-CN" altLang="en-US" sz="2000" b="1" dirty="0" smtClean="0">
                <a:latin typeface="黑体" pitchFamily="49" charset="-122"/>
              </a:rPr>
              <a:t>    （</a:t>
            </a:r>
            <a:r>
              <a:rPr lang="en-US" altLang="zh-CN" sz="2000" b="1" dirty="0">
                <a:latin typeface="黑体" pitchFamily="49" charset="-122"/>
              </a:rPr>
              <a:t>4</a:t>
            </a:r>
            <a:r>
              <a:rPr lang="zh-CN" altLang="en-US" sz="2000" b="1" dirty="0">
                <a:latin typeface="黑体" pitchFamily="49" charset="-122"/>
              </a:rPr>
              <a:t>）软件安装与</a:t>
            </a:r>
            <a:r>
              <a:rPr lang="zh-CN" altLang="en-US" sz="2000" b="1" dirty="0" smtClean="0">
                <a:latin typeface="黑体" pitchFamily="49" charset="-122"/>
              </a:rPr>
              <a:t>配置</a:t>
            </a:r>
            <a:endParaRPr lang="en-US" altLang="zh-CN" sz="2000" b="1" dirty="0" smtClean="0">
              <a:latin typeface="黑体" pitchFamily="49" charset="-122"/>
            </a:endParaRPr>
          </a:p>
          <a:p>
            <a:pPr marL="0" indent="0">
              <a:buNone/>
            </a:pPr>
            <a:r>
              <a:rPr lang="zh-CN" altLang="en-US" sz="2000" b="1" dirty="0" smtClean="0">
                <a:latin typeface="黑体" pitchFamily="49" charset="-122"/>
              </a:rPr>
              <a:t>    （</a:t>
            </a:r>
            <a:r>
              <a:rPr lang="en-US" altLang="zh-CN" sz="2000" b="1" dirty="0">
                <a:latin typeface="黑体" pitchFamily="49" charset="-122"/>
              </a:rPr>
              <a:t>5</a:t>
            </a:r>
            <a:r>
              <a:rPr lang="zh-CN" altLang="en-US" sz="2000" b="1" dirty="0">
                <a:latin typeface="黑体" pitchFamily="49" charset="-122"/>
              </a:rPr>
              <a:t>）资源共享和网络服务</a:t>
            </a:r>
            <a:r>
              <a:rPr lang="zh-CN" altLang="en-US" sz="2000" b="1" dirty="0" smtClean="0">
                <a:latin typeface="黑体" pitchFamily="49" charset="-122"/>
              </a:rPr>
              <a:t>开启</a:t>
            </a:r>
            <a:endParaRPr lang="zh-CN" altLang="en-US" b="1" dirty="0">
              <a:latin typeface="黑体" pitchFamily="49" charset="-122"/>
            </a:endParaRPr>
          </a:p>
        </p:txBody>
      </p:sp>
    </p:spTree>
    <p:extLst>
      <p:ext uri="{BB962C8B-B14F-4D97-AF65-F5344CB8AC3E}">
        <p14:creationId xmlns:p14="http://schemas.microsoft.com/office/powerpoint/2010/main" val="23696371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578563">
                                            <p:txEl>
                                              <p:pRg st="3" end="3"/>
                                            </p:txEl>
                                          </p:spTgt>
                                        </p:tgtEl>
                                        <p:attrNameLst>
                                          <p:attrName>style.visibility</p:attrName>
                                        </p:attrNameLst>
                                      </p:cBhvr>
                                      <p:to>
                                        <p:strVal val="visible"/>
                                      </p:to>
                                    </p:set>
                                    <p:anim calcmode="lin" valueType="num">
                                      <p:cBhvr additive="base">
                                        <p:cTn id="22" dur="500" fill="hold"/>
                                        <p:tgtEl>
                                          <p:spTgt spid="57856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578563">
                                            <p:txEl>
                                              <p:pRg st="4" end="4"/>
                                            </p:txEl>
                                          </p:spTgt>
                                        </p:tgtEl>
                                        <p:attrNameLst>
                                          <p:attrName>style.visibility</p:attrName>
                                        </p:attrNameLst>
                                      </p:cBhvr>
                                      <p:to>
                                        <p:strVal val="visible"/>
                                      </p:to>
                                    </p:set>
                                    <p:anim calcmode="lin" valueType="num">
                                      <p:cBhvr additive="base">
                                        <p:cTn id="27" dur="500" fill="hold"/>
                                        <p:tgtEl>
                                          <p:spTgt spid="57856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7856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2" fill="hold" nodeType="afterEffect">
                                  <p:stCondLst>
                                    <p:cond delay="0"/>
                                  </p:stCondLst>
                                  <p:childTnLst>
                                    <p:set>
                                      <p:cBhvr>
                                        <p:cTn id="31" dur="1" fill="hold">
                                          <p:stCondLst>
                                            <p:cond delay="0"/>
                                          </p:stCondLst>
                                        </p:cTn>
                                        <p:tgtEl>
                                          <p:spTgt spid="578563">
                                            <p:txEl>
                                              <p:pRg st="5" end="5"/>
                                            </p:txEl>
                                          </p:spTgt>
                                        </p:tgtEl>
                                        <p:attrNameLst>
                                          <p:attrName>style.visibility</p:attrName>
                                        </p:attrNameLst>
                                      </p:cBhvr>
                                      <p:to>
                                        <p:strVal val="visible"/>
                                      </p:to>
                                    </p:set>
                                    <p:anim calcmode="lin" valueType="num">
                                      <p:cBhvr additive="base">
                                        <p:cTn id="32" dur="500" fill="hold"/>
                                        <p:tgtEl>
                                          <p:spTgt spid="57856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7856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12" fill="hold" nodeType="afterEffect">
                                  <p:stCondLst>
                                    <p:cond delay="0"/>
                                  </p:stCondLst>
                                  <p:childTnLst>
                                    <p:set>
                                      <p:cBhvr>
                                        <p:cTn id="36" dur="1" fill="hold">
                                          <p:stCondLst>
                                            <p:cond delay="0"/>
                                          </p:stCondLst>
                                        </p:cTn>
                                        <p:tgtEl>
                                          <p:spTgt spid="578563">
                                            <p:txEl>
                                              <p:pRg st="6" end="6"/>
                                            </p:txEl>
                                          </p:spTgt>
                                        </p:tgtEl>
                                        <p:attrNameLst>
                                          <p:attrName>style.visibility</p:attrName>
                                        </p:attrNameLst>
                                      </p:cBhvr>
                                      <p:to>
                                        <p:strVal val="visible"/>
                                      </p:to>
                                    </p:set>
                                    <p:anim calcmode="lin" valueType="num">
                                      <p:cBhvr additive="base">
                                        <p:cTn id="37" dur="500" fill="hold"/>
                                        <p:tgtEl>
                                          <p:spTgt spid="57856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7856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2" fill="hold" nodeType="afterEffect">
                                  <p:stCondLst>
                                    <p:cond delay="0"/>
                                  </p:stCondLst>
                                  <p:childTnLst>
                                    <p:set>
                                      <p:cBhvr>
                                        <p:cTn id="41" dur="1" fill="hold">
                                          <p:stCondLst>
                                            <p:cond delay="0"/>
                                          </p:stCondLst>
                                        </p:cTn>
                                        <p:tgtEl>
                                          <p:spTgt spid="578563">
                                            <p:txEl>
                                              <p:pRg st="7" end="7"/>
                                            </p:txEl>
                                          </p:spTgt>
                                        </p:tgtEl>
                                        <p:attrNameLst>
                                          <p:attrName>style.visibility</p:attrName>
                                        </p:attrNameLst>
                                      </p:cBhvr>
                                      <p:to>
                                        <p:strVal val="visible"/>
                                      </p:to>
                                    </p:set>
                                    <p:anim calcmode="lin" valueType="num">
                                      <p:cBhvr additive="base">
                                        <p:cTn id="42" dur="500" fill="hold"/>
                                        <p:tgtEl>
                                          <p:spTgt spid="578563">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785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4"/>
          <p:cNvSpPr>
            <a:spLocks noGrp="1" noChangeArrowheads="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F500792D-9233-483C-B26A-E6A42694CE1A}" type="slidenum">
              <a:rPr lang="en-US" altLang="zh-CN" b="0">
                <a:solidFill>
                  <a:srgbClr val="FFFFFF"/>
                </a:solidFill>
                <a:ea typeface="宋体" pitchFamily="2" charset="-122"/>
              </a:rPr>
              <a:pPr eaLnBrk="1" hangingPunct="1"/>
              <a:t>48</a:t>
            </a:fld>
            <a:endParaRPr lang="en-US" altLang="zh-CN" b="0" dirty="0">
              <a:solidFill>
                <a:srgbClr val="FFFFFF"/>
              </a:solidFill>
              <a:ea typeface="宋体" pitchFamily="2" charset="-122"/>
            </a:endParaRPr>
          </a:p>
        </p:txBody>
      </p:sp>
      <p:sp>
        <p:nvSpPr>
          <p:cNvPr id="577539" name="Text Box 3" descr="OOOPIC_vipvip_20080918214459585784a2fb4d9263105"/>
          <p:cNvSpPr txBox="1">
            <a:spLocks noChangeArrowheads="1"/>
          </p:cNvSpPr>
          <p:nvPr/>
        </p:nvSpPr>
        <p:spPr bwMode="auto">
          <a:xfrm>
            <a:off x="2771775" y="1052513"/>
            <a:ext cx="6372225" cy="707886"/>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50000"/>
              </a:spcBef>
              <a:spcAft>
                <a:spcPct val="0"/>
              </a:spcAft>
              <a:defRPr/>
            </a:pPr>
            <a:r>
              <a:rPr lang="zh-CN" altLang="en-US" sz="4000" smtClean="0">
                <a:solidFill>
                  <a:srgbClr val="330066"/>
                </a:solidFill>
                <a:effectLst>
                  <a:outerShdw blurRad="38100" dist="38100" dir="2700000" algn="tl">
                    <a:srgbClr val="C0C0C0"/>
                  </a:outerShdw>
                </a:effectLst>
                <a:latin typeface="华文琥珀" pitchFamily="2" charset="-122"/>
                <a:ea typeface="华文琥珀" pitchFamily="2" charset="-122"/>
              </a:rPr>
              <a:t>应用操作</a:t>
            </a:r>
            <a:r>
              <a:rPr lang="en-US" altLang="zh-CN" sz="4000" smtClean="0">
                <a:solidFill>
                  <a:srgbClr val="330066"/>
                </a:solidFill>
                <a:effectLst>
                  <a:outerShdw blurRad="38100" dist="38100" dir="2700000" algn="tl">
                    <a:srgbClr val="C0C0C0"/>
                  </a:outerShdw>
                </a:effectLst>
                <a:latin typeface="华文琥珀" pitchFamily="2" charset="-122"/>
                <a:ea typeface="华文琥珀" pitchFamily="2" charset="-122"/>
              </a:rPr>
              <a:t>5 </a:t>
            </a:r>
            <a:r>
              <a:rPr lang="zh-CN" altLang="en-US" sz="4000" smtClean="0">
                <a:solidFill>
                  <a:srgbClr val="330066"/>
                </a:solidFill>
                <a:effectLst>
                  <a:outerShdw blurRad="38100" dist="38100" dir="2700000" algn="tl">
                    <a:srgbClr val="C0C0C0"/>
                  </a:outerShdw>
                </a:effectLst>
                <a:latin typeface="华文琥珀" pitchFamily="2" charset="-122"/>
                <a:ea typeface="华文琥珀" pitchFamily="2" charset="-122"/>
              </a:rPr>
              <a:t>计算机网络</a:t>
            </a:r>
            <a:r>
              <a:rPr lang="zh-CN" altLang="en-US" sz="4000" dirty="0">
                <a:solidFill>
                  <a:srgbClr val="330066"/>
                </a:solidFill>
                <a:effectLst>
                  <a:outerShdw blurRad="38100" dist="38100" dir="2700000" algn="tl">
                    <a:srgbClr val="C0C0C0"/>
                  </a:outerShdw>
                </a:effectLst>
                <a:latin typeface="华文琥珀" pitchFamily="2" charset="-122"/>
                <a:ea typeface="华文琥珀" pitchFamily="2" charset="-122"/>
              </a:rPr>
              <a:t>应用</a:t>
            </a:r>
          </a:p>
        </p:txBody>
      </p:sp>
      <p:sp>
        <p:nvSpPr>
          <p:cNvPr id="5" name="Rectangle 4" descr="OOOPIC_vipvip_20080918214459585784a2fb4d9263105"/>
          <p:cNvSpPr>
            <a:spLocks noChangeArrowheads="1"/>
          </p:cNvSpPr>
          <p:nvPr/>
        </p:nvSpPr>
        <p:spPr bwMode="auto">
          <a:xfrm>
            <a:off x="611188" y="3343049"/>
            <a:ext cx="7345188" cy="1754326"/>
          </a:xfrm>
          <a:prstGeom prst="rect">
            <a:avLst/>
          </a:prstGeom>
          <a:noFill/>
          <a:ln>
            <a:noFill/>
          </a:ln>
          <a:effectLst>
            <a:outerShdw dist="563972" dir="14049741" sx="125000" sy="125000" algn="tl" rotWithShape="0">
              <a:schemeClr val="bg2">
                <a:alpha val="79999"/>
              </a:schemeClr>
            </a:outerShdw>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nchor="ctr">
            <a:spAutoFit/>
          </a:bodyPr>
          <a:lstStyle/>
          <a:p>
            <a:pPr fontAlgn="base">
              <a:lnSpc>
                <a:spcPct val="150000"/>
              </a:lnSpc>
              <a:spcBef>
                <a:spcPct val="0"/>
              </a:spcBef>
              <a:spcAft>
                <a:spcPct val="0"/>
              </a:spcAft>
              <a:buClr>
                <a:srgbClr val="330066"/>
              </a:buClr>
              <a:buFont typeface="Wingdings" pitchFamily="2" charset="2"/>
              <a:buChar char="l"/>
            </a:pPr>
            <a:r>
              <a:rPr lang="zh-CN" altLang="en-US" b="1" spc="-150" dirty="0" smtClean="0">
                <a:latin typeface="黑体" pitchFamily="49" charset="-122"/>
                <a:hlinkClick r:id="rId3" action="ppaction://hlinksldjump"/>
              </a:rPr>
              <a:t>计算机网络</a:t>
            </a:r>
            <a:r>
              <a:rPr lang="zh-CN" altLang="en-US" b="1" spc="-150" dirty="0">
                <a:latin typeface="黑体" pitchFamily="49" charset="-122"/>
                <a:hlinkClick r:id="rId3" action="ppaction://hlinksldjump"/>
              </a:rPr>
              <a:t>基础：计算机网络的发展、功能、分类、拓扑结构和</a:t>
            </a:r>
            <a:r>
              <a:rPr lang="zh-CN" altLang="en-US" b="1" spc="-150" dirty="0" smtClean="0">
                <a:latin typeface="黑体" pitchFamily="49" charset="-122"/>
                <a:hlinkClick r:id="rId3" action="ppaction://hlinksldjump"/>
              </a:rPr>
              <a:t>体系结构</a:t>
            </a:r>
            <a:endParaRPr lang="zh-CN" altLang="en-US" b="1" spc="-150" dirty="0">
              <a:latin typeface="黑体" pitchFamily="49" charset="-122"/>
            </a:endParaRPr>
          </a:p>
          <a:p>
            <a:pPr fontAlgn="base">
              <a:lnSpc>
                <a:spcPct val="150000"/>
              </a:lnSpc>
              <a:spcBef>
                <a:spcPct val="0"/>
              </a:spcBef>
              <a:spcAft>
                <a:spcPct val="0"/>
              </a:spcAft>
              <a:buClr>
                <a:srgbClr val="330066"/>
              </a:buClr>
              <a:buFont typeface="Wingdings" pitchFamily="2" charset="2"/>
              <a:buChar char="l"/>
            </a:pPr>
            <a:r>
              <a:rPr lang="zh-CN" altLang="en-US" b="1" spc="-150" dirty="0" smtClean="0">
                <a:latin typeface="黑体" pitchFamily="49" charset="-122"/>
                <a:hlinkClick r:id="rId4" action="ppaction://hlinksldjump"/>
              </a:rPr>
              <a:t>局域网</a:t>
            </a:r>
            <a:r>
              <a:rPr lang="zh-CN" altLang="en-US" b="1" spc="-150" dirty="0">
                <a:latin typeface="黑体" pitchFamily="49" charset="-122"/>
                <a:hlinkClick r:id="rId4" action="ppaction://hlinksldjump"/>
              </a:rPr>
              <a:t>：局域网的基本概念、组成，传输介质和网络互联</a:t>
            </a:r>
            <a:r>
              <a:rPr lang="zh-CN" altLang="en-US" b="1" spc="-150" dirty="0" smtClean="0">
                <a:latin typeface="黑体" pitchFamily="49" charset="-122"/>
                <a:hlinkClick r:id="rId4" action="ppaction://hlinksldjump"/>
              </a:rPr>
              <a:t>设备</a:t>
            </a:r>
            <a:endParaRPr lang="zh-CN" altLang="en-US" b="1" spc="-150" dirty="0">
              <a:latin typeface="黑体" pitchFamily="49" charset="-122"/>
            </a:endParaRPr>
          </a:p>
          <a:p>
            <a:pPr fontAlgn="base">
              <a:lnSpc>
                <a:spcPct val="150000"/>
              </a:lnSpc>
              <a:spcBef>
                <a:spcPct val="0"/>
              </a:spcBef>
              <a:spcAft>
                <a:spcPct val="0"/>
              </a:spcAft>
              <a:buClr>
                <a:srgbClr val="330066"/>
              </a:buClr>
              <a:buFont typeface="Wingdings" pitchFamily="2" charset="2"/>
              <a:buChar char="l"/>
            </a:pPr>
            <a:r>
              <a:rPr lang="en-US" altLang="zh-CN" b="1" spc="-150" dirty="0" smtClean="0">
                <a:solidFill>
                  <a:schemeClr val="accent6">
                    <a:lumMod val="75000"/>
                  </a:schemeClr>
                </a:solidFill>
                <a:latin typeface="黑体" pitchFamily="49" charset="-122"/>
              </a:rPr>
              <a:t>Internet</a:t>
            </a:r>
            <a:r>
              <a:rPr lang="zh-CN" altLang="en-US" b="1" spc="-150" dirty="0">
                <a:solidFill>
                  <a:schemeClr val="accent6">
                    <a:lumMod val="75000"/>
                  </a:schemeClr>
                </a:solidFill>
                <a:latin typeface="黑体" pitchFamily="49" charset="-122"/>
              </a:rPr>
              <a:t>的基础知识：</a:t>
            </a:r>
            <a:r>
              <a:rPr lang="en-US" altLang="zh-CN" b="1" spc="-150" dirty="0">
                <a:solidFill>
                  <a:schemeClr val="accent6">
                    <a:lumMod val="75000"/>
                  </a:schemeClr>
                </a:solidFill>
                <a:latin typeface="黑体" pitchFamily="49" charset="-122"/>
              </a:rPr>
              <a:t>Internet</a:t>
            </a:r>
            <a:r>
              <a:rPr lang="zh-CN" altLang="en-US" b="1" spc="-150" dirty="0">
                <a:solidFill>
                  <a:schemeClr val="accent6">
                    <a:lumMod val="75000"/>
                  </a:schemeClr>
                </a:solidFill>
                <a:latin typeface="黑体" pitchFamily="49" charset="-122"/>
              </a:rPr>
              <a:t>发展、基本服务和常见的扩展</a:t>
            </a:r>
            <a:r>
              <a:rPr lang="zh-CN" altLang="en-US" b="1" spc="-150" dirty="0" smtClean="0">
                <a:solidFill>
                  <a:schemeClr val="accent6">
                    <a:lumMod val="75000"/>
                  </a:schemeClr>
                </a:solidFill>
                <a:latin typeface="黑体" pitchFamily="49" charset="-122"/>
              </a:rPr>
              <a:t>服务</a:t>
            </a:r>
            <a:endParaRPr lang="zh-CN" altLang="en-US" b="1" spc="-150" dirty="0">
              <a:solidFill>
                <a:schemeClr val="accent6">
                  <a:lumMod val="75000"/>
                </a:schemeClr>
              </a:solidFill>
              <a:latin typeface="黑体" pitchFamily="49" charset="-122"/>
            </a:endParaRPr>
          </a:p>
          <a:p>
            <a:pPr fontAlgn="base">
              <a:lnSpc>
                <a:spcPct val="150000"/>
              </a:lnSpc>
              <a:spcBef>
                <a:spcPct val="0"/>
              </a:spcBef>
              <a:spcAft>
                <a:spcPct val="0"/>
              </a:spcAft>
              <a:buClr>
                <a:srgbClr val="330066"/>
              </a:buClr>
              <a:buFont typeface="Wingdings" pitchFamily="2" charset="2"/>
              <a:buChar char="l"/>
            </a:pPr>
            <a:r>
              <a:rPr lang="en-US" altLang="zh-CN" b="1" spc="-150" dirty="0" smtClean="0">
                <a:latin typeface="黑体" pitchFamily="49" charset="-122"/>
                <a:hlinkClick r:id="rId5" action="ppaction://hlinksldjump"/>
              </a:rPr>
              <a:t>Internet</a:t>
            </a:r>
            <a:r>
              <a:rPr lang="zh-CN" altLang="en-US" b="1" spc="-150" dirty="0">
                <a:latin typeface="黑体" pitchFamily="49" charset="-122"/>
                <a:hlinkClick r:id="rId5" action="ppaction://hlinksldjump"/>
              </a:rPr>
              <a:t>接入：接入</a:t>
            </a:r>
            <a:r>
              <a:rPr lang="en-US" altLang="zh-CN" b="1" spc="-150" dirty="0">
                <a:latin typeface="黑体" pitchFamily="49" charset="-122"/>
                <a:hlinkClick r:id="rId5" action="ppaction://hlinksldjump"/>
              </a:rPr>
              <a:t>Internet</a:t>
            </a:r>
            <a:r>
              <a:rPr lang="zh-CN" altLang="en-US" b="1" spc="-150" dirty="0">
                <a:latin typeface="黑体" pitchFamily="49" charset="-122"/>
                <a:hlinkClick r:id="rId5" action="ppaction://hlinksldjump"/>
              </a:rPr>
              <a:t>的基本方法，</a:t>
            </a:r>
            <a:r>
              <a:rPr lang="en-US" altLang="zh-CN" b="1" spc="-150" dirty="0">
                <a:latin typeface="黑体" pitchFamily="49" charset="-122"/>
                <a:hlinkClick r:id="rId5" action="ppaction://hlinksldjump"/>
              </a:rPr>
              <a:t>TCP/IP</a:t>
            </a:r>
            <a:r>
              <a:rPr lang="zh-CN" altLang="en-US" b="1" spc="-150" dirty="0">
                <a:latin typeface="黑体" pitchFamily="49" charset="-122"/>
                <a:hlinkClick r:id="rId5" action="ppaction://hlinksldjump"/>
              </a:rPr>
              <a:t>协议，域名和</a:t>
            </a:r>
            <a:r>
              <a:rPr lang="en-US" altLang="zh-CN" b="1" spc="-150" dirty="0">
                <a:latin typeface="黑体" pitchFamily="49" charset="-122"/>
                <a:hlinkClick r:id="rId5" action="ppaction://hlinksldjump"/>
              </a:rPr>
              <a:t>IP</a:t>
            </a:r>
            <a:r>
              <a:rPr lang="zh-CN" altLang="en-US" b="1" spc="-150" dirty="0" smtClean="0">
                <a:latin typeface="黑体" pitchFamily="49" charset="-122"/>
                <a:hlinkClick r:id="rId5" action="ppaction://hlinksldjump"/>
              </a:rPr>
              <a:t>地址</a:t>
            </a:r>
            <a:endParaRPr lang="zh-CN" altLang="en-US" b="1" spc="-150" dirty="0">
              <a:latin typeface="黑体" pitchFamily="49" charset="-122"/>
            </a:endParaRPr>
          </a:p>
        </p:txBody>
      </p:sp>
    </p:spTree>
    <p:extLst>
      <p:ext uri="{BB962C8B-B14F-4D97-AF65-F5344CB8AC3E}">
        <p14:creationId xmlns:p14="http://schemas.microsoft.com/office/powerpoint/2010/main" val="498893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0" end="0"/>
                                            </p:txEl>
                                          </p:spTgt>
                                        </p:tgtEl>
                                        <p:attrNameLst>
                                          <p:attrName>ppt_c</p:attrName>
                                        </p:attrNameLst>
                                      </p:cBhvr>
                                      <p:to>
                                        <a:schemeClr val="accent2"/>
                                      </p:to>
                                    </p:animClr>
                                  </p:subTnLst>
                                </p:cTn>
                              </p:par>
                            </p:childTnLst>
                          </p:cTn>
                        </p:par>
                        <p:par>
                          <p:cTn id="9" fill="hold">
                            <p:stCondLst>
                              <p:cond delay="500"/>
                            </p:stCondLst>
                            <p:childTnLst>
                              <p:par>
                                <p:cTn id="10" presetID="2" presetClass="entr" presetSubtype="6" fill="hold" nodeType="afterEffect">
                                  <p:stCondLst>
                                    <p:cond delay="0"/>
                                  </p:stCondLst>
                                  <p:iterate type="lt">
                                    <p:tmPct val="0"/>
                                  </p:iterate>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1" end="1"/>
                                            </p:txEl>
                                          </p:spTgt>
                                        </p:tgtEl>
                                        <p:attrNameLst>
                                          <p:attrName>ppt_c</p:attrName>
                                        </p:attrNameLst>
                                      </p:cBhvr>
                                      <p:to>
                                        <a:schemeClr val="accent2"/>
                                      </p:to>
                                    </p:animClr>
                                  </p:subTnLst>
                                </p:cTn>
                              </p:par>
                            </p:childTnLst>
                          </p:cTn>
                        </p:par>
                        <p:par>
                          <p:cTn id="14" fill="hold">
                            <p:stCondLst>
                              <p:cond delay="1000"/>
                            </p:stCondLst>
                            <p:childTnLst>
                              <p:par>
                                <p:cTn id="15" presetID="2" presetClass="entr" presetSubtype="6" fill="hold" nodeType="afterEffect">
                                  <p:stCondLst>
                                    <p:cond delay="0"/>
                                  </p:stCondLst>
                                  <p:iterate type="lt">
                                    <p:tmPct val="0"/>
                                  </p:iterate>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2" end="2"/>
                                            </p:txEl>
                                          </p:spTgt>
                                        </p:tgtEl>
                                        <p:attrNameLst>
                                          <p:attrName>ppt_c</p:attrName>
                                        </p:attrNameLst>
                                      </p:cBhvr>
                                      <p:to>
                                        <a:schemeClr val="accent2"/>
                                      </p:to>
                                    </p:animClr>
                                  </p:subTnLst>
                                </p:cTn>
                              </p:par>
                            </p:childTnLst>
                          </p:cTn>
                        </p:par>
                        <p:par>
                          <p:cTn id="19" fill="hold">
                            <p:stCondLst>
                              <p:cond delay="1500"/>
                            </p:stCondLst>
                            <p:childTnLst>
                              <p:par>
                                <p:cTn id="20" presetID="2" presetClass="entr" presetSubtype="6" fill="hold" nodeType="afterEffect">
                                  <p:stCondLst>
                                    <p:cond delay="0"/>
                                  </p:stCondLst>
                                  <p:iterate type="lt">
                                    <p:tmPct val="0"/>
                                  </p:iterate>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3" end="3"/>
                                            </p:txEl>
                                          </p:spTgt>
                                        </p:tgtEl>
                                        <p:attrNameLst>
                                          <p:attrName>ppt_c</p:attrName>
                                        </p:attrNameLst>
                                      </p:cBhvr>
                                      <p:to>
                                        <a:schemeClr val="accent2"/>
                                      </p:to>
                                    </p:animClr>
                                  </p:subTnLst>
                                </p:cTn>
                              </p:par>
                            </p:childTnLst>
                          </p:cTn>
                        </p:par>
                        <p:par>
                          <p:cTn id="24" fill="hold">
                            <p:stCondLst>
                              <p:cond delay="2000"/>
                            </p:stCondLst>
                            <p:childTnLst>
                              <p:par>
                                <p:cTn id="2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26" dur="1000" accel="50000" decel="50000" autoRev="1" fill="hold">
                                          <p:stCondLst>
                                            <p:cond delay="0"/>
                                          </p:stCondLst>
                                        </p:cTn>
                                        <p:tgtEl>
                                          <p:spTgt spid="5">
                                            <p:txEl>
                                              <p:pRg st="0" end="0"/>
                                            </p:txEl>
                                          </p:spTgt>
                                        </p:tgtEl>
                                        <p:attrNameLst>
                                          <p:attrName>ppt_x</p:attrName>
                                          <p:attrName>ppt_y</p:attrName>
                                        </p:attrNameLst>
                                      </p:cBhvr>
                                    </p:animMotion>
                                    <p:animRot by="1500000">
                                      <p:cBhvr>
                                        <p:cTn id="27" dur="500" fill="hold">
                                          <p:stCondLst>
                                            <p:cond delay="0"/>
                                          </p:stCondLst>
                                        </p:cTn>
                                        <p:tgtEl>
                                          <p:spTgt spid="5">
                                            <p:txEl>
                                              <p:pRg st="0" end="0"/>
                                            </p:txEl>
                                          </p:spTgt>
                                        </p:tgtEl>
                                        <p:attrNameLst>
                                          <p:attrName>r</p:attrName>
                                        </p:attrNameLst>
                                      </p:cBhvr>
                                    </p:animRot>
                                    <p:animRot by="-1500000">
                                      <p:cBhvr>
                                        <p:cTn id="28" dur="500" fill="hold">
                                          <p:stCondLst>
                                            <p:cond delay="500"/>
                                          </p:stCondLst>
                                        </p:cTn>
                                        <p:tgtEl>
                                          <p:spTgt spid="5">
                                            <p:txEl>
                                              <p:pRg st="0" end="0"/>
                                            </p:txEl>
                                          </p:spTgt>
                                        </p:tgtEl>
                                        <p:attrNameLst>
                                          <p:attrName>r</p:attrName>
                                        </p:attrNameLst>
                                      </p:cBhvr>
                                    </p:animRot>
                                    <p:animRot by="-1500000">
                                      <p:cBhvr>
                                        <p:cTn id="29" dur="500" fill="hold">
                                          <p:stCondLst>
                                            <p:cond delay="1000"/>
                                          </p:stCondLst>
                                        </p:cTn>
                                        <p:tgtEl>
                                          <p:spTgt spid="5">
                                            <p:txEl>
                                              <p:pRg st="0" end="0"/>
                                            </p:txEl>
                                          </p:spTgt>
                                        </p:tgtEl>
                                        <p:attrNameLst>
                                          <p:attrName>r</p:attrName>
                                        </p:attrNameLst>
                                      </p:cBhvr>
                                    </p:animRot>
                                    <p:animRot by="1500000">
                                      <p:cBhvr>
                                        <p:cTn id="30" dur="500" fill="hold">
                                          <p:stCondLst>
                                            <p:cond delay="1500"/>
                                          </p:stCondLst>
                                        </p:cTn>
                                        <p:tgtEl>
                                          <p:spTgt spid="5">
                                            <p:txEl>
                                              <p:pRg st="0" end="0"/>
                                            </p:txEl>
                                          </p:spTgt>
                                        </p:tgtEl>
                                        <p:attrNameLst>
                                          <p:attrName>r</p:attrName>
                                        </p:attrNameLst>
                                      </p:cBhvr>
                                    </p:animRot>
                                  </p:childTnLst>
                                  <p:subTnLst>
                                    <p:animClr clrSpc="rgb" dir="cw">
                                      <p:cBhvr override="childStyle">
                                        <p:cTn dur="1" fill="hold" display="0" masterRel="nextClick" afterEffect="1"/>
                                        <p:tgtEl>
                                          <p:spTgt spid="5">
                                            <p:txEl>
                                              <p:pRg st="0" end="0"/>
                                            </p:txEl>
                                          </p:spTgt>
                                        </p:tgtEl>
                                        <p:attrNameLst>
                                          <p:attrName>ppt_c</p:attrName>
                                        </p:attrNameLst>
                                      </p:cBhvr>
                                      <p:to>
                                        <a:schemeClr val="accent2"/>
                                      </p:to>
                                    </p:animClr>
                                  </p:subTnLst>
                                </p:cTn>
                              </p:par>
                            </p:childTnLst>
                          </p:cTn>
                        </p:par>
                        <p:par>
                          <p:cTn id="31" fill="hold">
                            <p:stCondLst>
                              <p:cond delay="10200"/>
                            </p:stCondLst>
                            <p:childTnLst>
                              <p:par>
                                <p:cTn id="32"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33" dur="1000" accel="50000" decel="50000" autoRev="1" fill="hold">
                                          <p:stCondLst>
                                            <p:cond delay="0"/>
                                          </p:stCondLst>
                                        </p:cTn>
                                        <p:tgtEl>
                                          <p:spTgt spid="5">
                                            <p:txEl>
                                              <p:pRg st="1" end="1"/>
                                            </p:txEl>
                                          </p:spTgt>
                                        </p:tgtEl>
                                        <p:attrNameLst>
                                          <p:attrName>ppt_x</p:attrName>
                                          <p:attrName>ppt_y</p:attrName>
                                        </p:attrNameLst>
                                      </p:cBhvr>
                                    </p:animMotion>
                                    <p:animRot by="1500000">
                                      <p:cBhvr>
                                        <p:cTn id="34" dur="500" fill="hold">
                                          <p:stCondLst>
                                            <p:cond delay="0"/>
                                          </p:stCondLst>
                                        </p:cTn>
                                        <p:tgtEl>
                                          <p:spTgt spid="5">
                                            <p:txEl>
                                              <p:pRg st="1" end="1"/>
                                            </p:txEl>
                                          </p:spTgt>
                                        </p:tgtEl>
                                        <p:attrNameLst>
                                          <p:attrName>r</p:attrName>
                                        </p:attrNameLst>
                                      </p:cBhvr>
                                    </p:animRot>
                                    <p:animRot by="-1500000">
                                      <p:cBhvr>
                                        <p:cTn id="35" dur="500" fill="hold">
                                          <p:stCondLst>
                                            <p:cond delay="500"/>
                                          </p:stCondLst>
                                        </p:cTn>
                                        <p:tgtEl>
                                          <p:spTgt spid="5">
                                            <p:txEl>
                                              <p:pRg st="1" end="1"/>
                                            </p:txEl>
                                          </p:spTgt>
                                        </p:tgtEl>
                                        <p:attrNameLst>
                                          <p:attrName>r</p:attrName>
                                        </p:attrNameLst>
                                      </p:cBhvr>
                                    </p:animRot>
                                    <p:animRot by="-1500000">
                                      <p:cBhvr>
                                        <p:cTn id="36" dur="500" fill="hold">
                                          <p:stCondLst>
                                            <p:cond delay="1000"/>
                                          </p:stCondLst>
                                        </p:cTn>
                                        <p:tgtEl>
                                          <p:spTgt spid="5">
                                            <p:txEl>
                                              <p:pRg st="1" end="1"/>
                                            </p:txEl>
                                          </p:spTgt>
                                        </p:tgtEl>
                                        <p:attrNameLst>
                                          <p:attrName>r</p:attrName>
                                        </p:attrNameLst>
                                      </p:cBhvr>
                                    </p:animRot>
                                    <p:animRot by="1500000">
                                      <p:cBhvr>
                                        <p:cTn id="37" dur="500" fill="hold">
                                          <p:stCondLst>
                                            <p:cond delay="1500"/>
                                          </p:stCondLst>
                                        </p:cTn>
                                        <p:tgtEl>
                                          <p:spTgt spid="5">
                                            <p:txEl>
                                              <p:pRg st="1" end="1"/>
                                            </p:txEl>
                                          </p:spTgt>
                                        </p:tgtEl>
                                        <p:attrNameLst>
                                          <p:attrName>r</p:attrName>
                                        </p:attrNameLst>
                                      </p:cBhvr>
                                    </p:animRot>
                                  </p:childTnLst>
                                  <p:subTnLst>
                                    <p:animClr clrSpc="rgb" dir="cw">
                                      <p:cBhvr override="childStyle">
                                        <p:cTn dur="1" fill="hold" display="0" masterRel="nextClick" afterEffect="1"/>
                                        <p:tgtEl>
                                          <p:spTgt spid="5">
                                            <p:txEl>
                                              <p:pRg st="1" end="1"/>
                                            </p:txEl>
                                          </p:spTgt>
                                        </p:tgtEl>
                                        <p:attrNameLst>
                                          <p:attrName>ppt_c</p:attrName>
                                        </p:attrNameLst>
                                      </p:cBhvr>
                                      <p:to>
                                        <a:schemeClr val="accent2"/>
                                      </p:to>
                                    </p:animClr>
                                  </p:subTnLst>
                                </p:cTn>
                              </p:par>
                            </p:childTnLst>
                          </p:cTn>
                        </p:par>
                        <p:par>
                          <p:cTn id="38" fill="hold">
                            <p:stCondLst>
                              <p:cond delay="17400"/>
                            </p:stCondLst>
                            <p:childTnLst>
                              <p:par>
                                <p:cTn id="39"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40" dur="1000" accel="50000" decel="50000" autoRev="1" fill="hold">
                                          <p:stCondLst>
                                            <p:cond delay="0"/>
                                          </p:stCondLst>
                                        </p:cTn>
                                        <p:tgtEl>
                                          <p:spTgt spid="5">
                                            <p:txEl>
                                              <p:pRg st="2" end="2"/>
                                            </p:txEl>
                                          </p:spTgt>
                                        </p:tgtEl>
                                        <p:attrNameLst>
                                          <p:attrName>ppt_x</p:attrName>
                                          <p:attrName>ppt_y</p:attrName>
                                        </p:attrNameLst>
                                      </p:cBhvr>
                                    </p:animMotion>
                                    <p:animRot by="1500000">
                                      <p:cBhvr>
                                        <p:cTn id="41" dur="500" fill="hold">
                                          <p:stCondLst>
                                            <p:cond delay="0"/>
                                          </p:stCondLst>
                                        </p:cTn>
                                        <p:tgtEl>
                                          <p:spTgt spid="5">
                                            <p:txEl>
                                              <p:pRg st="2" end="2"/>
                                            </p:txEl>
                                          </p:spTgt>
                                        </p:tgtEl>
                                        <p:attrNameLst>
                                          <p:attrName>r</p:attrName>
                                        </p:attrNameLst>
                                      </p:cBhvr>
                                    </p:animRot>
                                    <p:animRot by="-1500000">
                                      <p:cBhvr>
                                        <p:cTn id="42" dur="500" fill="hold">
                                          <p:stCondLst>
                                            <p:cond delay="500"/>
                                          </p:stCondLst>
                                        </p:cTn>
                                        <p:tgtEl>
                                          <p:spTgt spid="5">
                                            <p:txEl>
                                              <p:pRg st="2" end="2"/>
                                            </p:txEl>
                                          </p:spTgt>
                                        </p:tgtEl>
                                        <p:attrNameLst>
                                          <p:attrName>r</p:attrName>
                                        </p:attrNameLst>
                                      </p:cBhvr>
                                    </p:animRot>
                                    <p:animRot by="-1500000">
                                      <p:cBhvr>
                                        <p:cTn id="43" dur="500" fill="hold">
                                          <p:stCondLst>
                                            <p:cond delay="1000"/>
                                          </p:stCondLst>
                                        </p:cTn>
                                        <p:tgtEl>
                                          <p:spTgt spid="5">
                                            <p:txEl>
                                              <p:pRg st="2" end="2"/>
                                            </p:txEl>
                                          </p:spTgt>
                                        </p:tgtEl>
                                        <p:attrNameLst>
                                          <p:attrName>r</p:attrName>
                                        </p:attrNameLst>
                                      </p:cBhvr>
                                    </p:animRot>
                                    <p:animRot by="1500000">
                                      <p:cBhvr>
                                        <p:cTn id="44" dur="500" fill="hold">
                                          <p:stCondLst>
                                            <p:cond delay="1500"/>
                                          </p:stCondLst>
                                        </p:cTn>
                                        <p:tgtEl>
                                          <p:spTgt spid="5">
                                            <p:txEl>
                                              <p:pRg st="2" end="2"/>
                                            </p:txEl>
                                          </p:spTgt>
                                        </p:tgtEl>
                                        <p:attrNameLst>
                                          <p:attrName>r</p:attrName>
                                        </p:attrNameLst>
                                      </p:cBhvr>
                                    </p:animRot>
                                  </p:childTnLst>
                                  <p:subTnLst>
                                    <p:animClr clrSpc="rgb" dir="cw">
                                      <p:cBhvr override="childStyle">
                                        <p:cTn dur="1" fill="hold" display="0" masterRel="nextClick" afterEffect="1"/>
                                        <p:tgtEl>
                                          <p:spTgt spid="5">
                                            <p:txEl>
                                              <p:pRg st="2" end="2"/>
                                            </p:txEl>
                                          </p:spTgt>
                                        </p:tgtEl>
                                        <p:attrNameLst>
                                          <p:attrName>ppt_c</p:attrName>
                                        </p:attrNameLst>
                                      </p:cBhvr>
                                      <p:to>
                                        <a:schemeClr val="accent2"/>
                                      </p:to>
                                    </p:animClr>
                                  </p:subTnLst>
                                </p:cTn>
                              </p:par>
                            </p:childTnLst>
                          </p:cTn>
                        </p:par>
                        <p:par>
                          <p:cTn id="45" fill="hold">
                            <p:stCondLst>
                              <p:cond delay="26600"/>
                            </p:stCondLst>
                            <p:childTnLst>
                              <p:par>
                                <p:cTn id="46"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47" dur="1000" accel="50000" decel="50000" autoRev="1" fill="hold">
                                          <p:stCondLst>
                                            <p:cond delay="0"/>
                                          </p:stCondLst>
                                        </p:cTn>
                                        <p:tgtEl>
                                          <p:spTgt spid="5">
                                            <p:txEl>
                                              <p:pRg st="3" end="3"/>
                                            </p:txEl>
                                          </p:spTgt>
                                        </p:tgtEl>
                                        <p:attrNameLst>
                                          <p:attrName>ppt_x</p:attrName>
                                          <p:attrName>ppt_y</p:attrName>
                                        </p:attrNameLst>
                                      </p:cBhvr>
                                    </p:animMotion>
                                    <p:animRot by="1500000">
                                      <p:cBhvr>
                                        <p:cTn id="48" dur="500" fill="hold">
                                          <p:stCondLst>
                                            <p:cond delay="0"/>
                                          </p:stCondLst>
                                        </p:cTn>
                                        <p:tgtEl>
                                          <p:spTgt spid="5">
                                            <p:txEl>
                                              <p:pRg st="3" end="3"/>
                                            </p:txEl>
                                          </p:spTgt>
                                        </p:tgtEl>
                                        <p:attrNameLst>
                                          <p:attrName>r</p:attrName>
                                        </p:attrNameLst>
                                      </p:cBhvr>
                                    </p:animRot>
                                    <p:animRot by="-1500000">
                                      <p:cBhvr>
                                        <p:cTn id="49" dur="500" fill="hold">
                                          <p:stCondLst>
                                            <p:cond delay="500"/>
                                          </p:stCondLst>
                                        </p:cTn>
                                        <p:tgtEl>
                                          <p:spTgt spid="5">
                                            <p:txEl>
                                              <p:pRg st="3" end="3"/>
                                            </p:txEl>
                                          </p:spTgt>
                                        </p:tgtEl>
                                        <p:attrNameLst>
                                          <p:attrName>r</p:attrName>
                                        </p:attrNameLst>
                                      </p:cBhvr>
                                    </p:animRot>
                                    <p:animRot by="-1500000">
                                      <p:cBhvr>
                                        <p:cTn id="50" dur="500" fill="hold">
                                          <p:stCondLst>
                                            <p:cond delay="1000"/>
                                          </p:stCondLst>
                                        </p:cTn>
                                        <p:tgtEl>
                                          <p:spTgt spid="5">
                                            <p:txEl>
                                              <p:pRg st="3" end="3"/>
                                            </p:txEl>
                                          </p:spTgt>
                                        </p:tgtEl>
                                        <p:attrNameLst>
                                          <p:attrName>r</p:attrName>
                                        </p:attrNameLst>
                                      </p:cBhvr>
                                    </p:animRot>
                                    <p:animRot by="1500000">
                                      <p:cBhvr>
                                        <p:cTn id="51" dur="500" fill="hold">
                                          <p:stCondLst>
                                            <p:cond delay="1500"/>
                                          </p:stCondLst>
                                        </p:cTn>
                                        <p:tgtEl>
                                          <p:spTgt spid="5">
                                            <p:txEl>
                                              <p:pRg st="3" end="3"/>
                                            </p:txEl>
                                          </p:spTgt>
                                        </p:tgtEl>
                                        <p:attrNameLst>
                                          <p:attrName>r</p:attrName>
                                        </p:attrNameLst>
                                      </p:cBhvr>
                                    </p:animRot>
                                  </p:childTnLst>
                                  <p:subTnLst>
                                    <p:animClr clrSpc="rgb" dir="cw">
                                      <p:cBhvr override="childStyle">
                                        <p:cTn dur="1" fill="hold" display="0" masterRel="nextClick" afterEffect="1"/>
                                        <p:tgtEl>
                                          <p:spTgt spid="5">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49</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en-US" altLang="zh-CN" sz="2400" b="0" dirty="0" smtClean="0">
                <a:latin typeface="+mj-ea"/>
              </a:rPr>
              <a:t>INTERNET</a:t>
            </a:r>
            <a:r>
              <a:rPr lang="zh-CN" altLang="en-US" sz="2400" b="0" dirty="0" smtClean="0">
                <a:latin typeface="+mj-ea"/>
              </a:rPr>
              <a:t>基本服务</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556792"/>
            <a:ext cx="7848872" cy="4320480"/>
          </a:xfrm>
        </p:spPr>
        <p:txBody>
          <a:bodyPr/>
          <a:lstStyle/>
          <a:p>
            <a:pPr marL="0" indent="0">
              <a:lnSpc>
                <a:spcPct val="150000"/>
              </a:lnSpc>
              <a:buNone/>
            </a:pPr>
            <a:r>
              <a:rPr lang="en-US" altLang="zh-CN" b="1" dirty="0" smtClean="0">
                <a:latin typeface="黑体" pitchFamily="49" charset="-122"/>
              </a:rPr>
              <a:t>    </a:t>
            </a:r>
            <a:r>
              <a:rPr lang="en-US" altLang="zh-CN" b="1" dirty="0" smtClean="0">
                <a:solidFill>
                  <a:srgbClr val="FF0000"/>
                </a:solidFill>
                <a:latin typeface="黑体" pitchFamily="49" charset="-122"/>
              </a:rPr>
              <a:t>Internet</a:t>
            </a:r>
            <a:r>
              <a:rPr lang="zh-CN" altLang="en-US" b="1" dirty="0">
                <a:latin typeface="黑体" pitchFamily="49" charset="-122"/>
              </a:rPr>
              <a:t>，中文正式译名为</a:t>
            </a:r>
            <a:r>
              <a:rPr lang="zh-CN" altLang="en-US" b="1" dirty="0">
                <a:solidFill>
                  <a:srgbClr val="FF0000"/>
                </a:solidFill>
                <a:latin typeface="黑体" pitchFamily="49" charset="-122"/>
              </a:rPr>
              <a:t>因特网</a:t>
            </a:r>
            <a:r>
              <a:rPr lang="zh-CN" altLang="en-US" b="1" dirty="0">
                <a:latin typeface="黑体" pitchFamily="49" charset="-122"/>
              </a:rPr>
              <a:t>，也叫做国际互联网、网际网等</a:t>
            </a:r>
            <a:r>
              <a:rPr lang="zh-CN" altLang="en-US" b="1" dirty="0" smtClean="0">
                <a:latin typeface="黑体" pitchFamily="49" charset="-122"/>
              </a:rPr>
              <a:t>。</a:t>
            </a:r>
            <a:endParaRPr lang="en-US" altLang="zh-CN" b="1" dirty="0" smtClean="0">
              <a:latin typeface="黑体" pitchFamily="49" charset="-122"/>
            </a:endParaRPr>
          </a:p>
          <a:p>
            <a:pPr marL="0" indent="0">
              <a:lnSpc>
                <a:spcPct val="150000"/>
              </a:lnSpc>
              <a:buNone/>
            </a:pPr>
            <a:r>
              <a:rPr lang="en-US" altLang="zh-CN" b="1" dirty="0">
                <a:latin typeface="黑体" pitchFamily="49" charset="-122"/>
              </a:rPr>
              <a:t> </a:t>
            </a:r>
            <a:r>
              <a:rPr lang="en-US" altLang="zh-CN" b="1" dirty="0" smtClean="0">
                <a:latin typeface="黑体" pitchFamily="49" charset="-122"/>
              </a:rPr>
              <a:t>   </a:t>
            </a:r>
            <a:r>
              <a:rPr lang="zh-CN" altLang="en-US" b="1" dirty="0" smtClean="0">
                <a:latin typeface="黑体" pitchFamily="49" charset="-122"/>
              </a:rPr>
              <a:t>它</a:t>
            </a:r>
            <a:r>
              <a:rPr lang="zh-CN" altLang="en-US" b="1" dirty="0">
                <a:latin typeface="黑体" pitchFamily="49" charset="-122"/>
              </a:rPr>
              <a:t>是一个通过公用语言将全球数亿台计算机连接起来的全球性网络，进而实现全球数据通信和资源共享</a:t>
            </a:r>
            <a:r>
              <a:rPr lang="zh-CN" altLang="en-US" b="1" dirty="0" smtClean="0">
                <a:latin typeface="黑体" pitchFamily="49" charset="-122"/>
              </a:rPr>
              <a:t>。</a:t>
            </a:r>
            <a:endParaRPr lang="en-US" altLang="zh-CN" b="1" dirty="0" smtClean="0">
              <a:latin typeface="黑体" pitchFamily="49" charset="-122"/>
            </a:endParaRPr>
          </a:p>
          <a:p>
            <a:pPr marL="0" indent="0" algn="ctr">
              <a:lnSpc>
                <a:spcPct val="150000"/>
              </a:lnSpc>
              <a:buNone/>
            </a:pPr>
            <a:r>
              <a:rPr lang="en-US" altLang="zh-CN" b="1" dirty="0" smtClean="0">
                <a:solidFill>
                  <a:srgbClr val="0070C0"/>
                </a:solidFill>
                <a:latin typeface="黑体" pitchFamily="49" charset="-122"/>
              </a:rPr>
              <a:t>Internet</a:t>
            </a:r>
            <a:r>
              <a:rPr lang="zh-CN" altLang="en-US" b="1" dirty="0" smtClean="0">
                <a:solidFill>
                  <a:srgbClr val="0070C0"/>
                </a:solidFill>
                <a:latin typeface="黑体" pitchFamily="49" charset="-122"/>
              </a:rPr>
              <a:t>因特网  </a:t>
            </a:r>
            <a:r>
              <a:rPr lang="en-US" altLang="zh-CN" b="1" dirty="0" smtClean="0">
                <a:solidFill>
                  <a:srgbClr val="0070C0"/>
                </a:solidFill>
                <a:latin typeface="黑体" pitchFamily="49" charset="-122"/>
              </a:rPr>
              <a:t>internet</a:t>
            </a:r>
            <a:r>
              <a:rPr lang="zh-CN" altLang="en-US" b="1" dirty="0" smtClean="0">
                <a:solidFill>
                  <a:srgbClr val="0070C0"/>
                </a:solidFill>
                <a:latin typeface="黑体" pitchFamily="49" charset="-122"/>
              </a:rPr>
              <a:t>互联网</a:t>
            </a:r>
            <a:endParaRPr lang="zh-CN" altLang="en-US" b="1" dirty="0">
              <a:solidFill>
                <a:srgbClr val="0070C0"/>
              </a:solidFill>
              <a:latin typeface="黑体" pitchFamily="49" charset="-122"/>
            </a:endParaRPr>
          </a:p>
        </p:txBody>
      </p:sp>
    </p:spTree>
    <p:extLst>
      <p:ext uri="{BB962C8B-B14F-4D97-AF65-F5344CB8AC3E}">
        <p14:creationId xmlns:p14="http://schemas.microsoft.com/office/powerpoint/2010/main" val="13960850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1116013" y="260350"/>
            <a:ext cx="6716712" cy="642938"/>
          </a:xfrm>
        </p:spPr>
        <p:txBody>
          <a:bodyPr/>
          <a:lstStyle/>
          <a:p>
            <a:r>
              <a:rPr lang="zh-CN" altLang="en-US" b="0" dirty="0" smtClean="0">
                <a:effectLst>
                  <a:outerShdw blurRad="38100" dist="38100" dir="2700000" algn="tl">
                    <a:srgbClr val="C0C0C0"/>
                  </a:outerShdw>
                </a:effectLst>
              </a:rPr>
              <a:t>计算机信息安全</a:t>
            </a:r>
            <a:endParaRPr lang="zh-CN" altLang="en-US" b="0" dirty="0">
              <a:effectLst>
                <a:outerShdw blurRad="38100" dist="38100" dir="2700000" algn="tl">
                  <a:srgbClr val="C0C0C0"/>
                </a:outerShdw>
              </a:effectLst>
            </a:endParaRPr>
          </a:p>
        </p:txBody>
      </p:sp>
      <p:sp>
        <p:nvSpPr>
          <p:cNvPr id="657411" name="Rectangle 3"/>
          <p:cNvSpPr>
            <a:spLocks noGrp="1" noChangeArrowheads="1"/>
          </p:cNvSpPr>
          <p:nvPr>
            <p:ph type="body" idx="1"/>
          </p:nvPr>
        </p:nvSpPr>
        <p:spPr>
          <a:xfrm>
            <a:off x="72008" y="1125538"/>
            <a:ext cx="8964488" cy="4535487"/>
          </a:xfrm>
        </p:spPr>
        <p:txBody>
          <a:bodyPr/>
          <a:lstStyle/>
          <a:p>
            <a:r>
              <a:rPr lang="zh-CN" altLang="en-US" sz="3400" b="1" dirty="0" smtClean="0">
                <a:ea typeface="仿宋_GB2312" pitchFamily="49" charset="-122"/>
              </a:rPr>
              <a:t>计算机</a:t>
            </a:r>
            <a:r>
              <a:rPr lang="zh-CN" altLang="en-US" sz="3400" b="1" dirty="0">
                <a:ea typeface="仿宋_GB2312" pitchFamily="49" charset="-122"/>
              </a:rPr>
              <a:t>信息面临的威胁</a:t>
            </a:r>
          </a:p>
          <a:p>
            <a:pPr lvl="1"/>
            <a:r>
              <a:rPr lang="zh-CN" altLang="en-US" sz="2100" b="1" dirty="0" smtClean="0"/>
              <a:t>信息处理</a:t>
            </a:r>
            <a:r>
              <a:rPr lang="zh-CN" altLang="en-US" sz="2100" b="1" dirty="0"/>
              <a:t>环节中存在的不安全因素</a:t>
            </a:r>
            <a:r>
              <a:rPr lang="zh-CN" altLang="en-US" sz="2100" b="1" dirty="0">
                <a:ea typeface="仿宋_GB2312" pitchFamily="49" charset="-122"/>
              </a:rPr>
              <a:t> </a:t>
            </a:r>
          </a:p>
          <a:p>
            <a:pPr lvl="2"/>
            <a:r>
              <a:rPr lang="zh-CN" altLang="en-US" sz="2000" b="1" dirty="0"/>
              <a:t>数据输入部分：容易输入被篡改的数据、或假数据。</a:t>
            </a:r>
          </a:p>
          <a:p>
            <a:pPr lvl="2"/>
            <a:r>
              <a:rPr lang="zh-CN" altLang="en-US" sz="2000" b="1" dirty="0"/>
              <a:t>数据处理部分：数据处理部分的硬件容易被破坏或盗窃，并且容易受电磁干扰或自电磁辐射而造成信息泄漏；</a:t>
            </a:r>
          </a:p>
          <a:p>
            <a:pPr lvl="2"/>
            <a:r>
              <a:rPr lang="zh-CN" altLang="en-US" sz="2000" b="1" dirty="0"/>
              <a:t>数据传输：通信线路上的信息容易被截获，线路容易被破坏或盗窃；</a:t>
            </a:r>
          </a:p>
          <a:p>
            <a:pPr lvl="2"/>
            <a:r>
              <a:rPr lang="zh-CN" altLang="en-US" sz="2000" b="1" dirty="0"/>
              <a:t>软件：操作系统、数据库系统和程序容易被修改或破坏；</a:t>
            </a:r>
          </a:p>
          <a:p>
            <a:pPr lvl="2"/>
            <a:r>
              <a:rPr lang="zh-CN" altLang="en-US" sz="2000" b="1" dirty="0"/>
              <a:t>输出部分：输出信息的设备容易造成信息泄漏或被窃取；</a:t>
            </a:r>
          </a:p>
          <a:p>
            <a:pPr lvl="2"/>
            <a:r>
              <a:rPr lang="zh-CN" altLang="en-US" sz="2000" b="1" dirty="0"/>
              <a:t>存取控制部分：系统的安全存取控制功能还比较薄弱。</a:t>
            </a:r>
            <a:r>
              <a:rPr lang="zh-CN" altLang="en-US" sz="2000" b="1" dirty="0">
                <a:ea typeface="仿宋_GB2312" pitchFamily="49" charset="-122"/>
              </a:rPr>
              <a:t> </a:t>
            </a:r>
          </a:p>
        </p:txBody>
      </p:sp>
    </p:spTree>
    <p:extLst>
      <p:ext uri="{BB962C8B-B14F-4D97-AF65-F5344CB8AC3E}">
        <p14:creationId xmlns:p14="http://schemas.microsoft.com/office/powerpoint/2010/main" val="28768148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50</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en-US" altLang="zh-CN" sz="2400" b="0" dirty="0" smtClean="0">
                <a:latin typeface="+mj-ea"/>
              </a:rPr>
              <a:t>INTERNET</a:t>
            </a:r>
            <a:r>
              <a:rPr lang="zh-CN" altLang="en-US" sz="2400" b="0" dirty="0" smtClean="0">
                <a:latin typeface="+mj-ea"/>
              </a:rPr>
              <a:t>基本服务</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052736"/>
            <a:ext cx="7848872" cy="4608512"/>
          </a:xfrm>
        </p:spPr>
        <p:txBody>
          <a:bodyPr/>
          <a:lstStyle/>
          <a:p>
            <a:pPr marL="0" indent="0">
              <a:lnSpc>
                <a:spcPct val="150000"/>
              </a:lnSpc>
              <a:buNone/>
            </a:pPr>
            <a:r>
              <a:rPr lang="en-US" altLang="zh-CN" b="1" dirty="0">
                <a:latin typeface="黑体" pitchFamily="49" charset="-122"/>
              </a:rPr>
              <a:t>1</a:t>
            </a:r>
            <a:r>
              <a:rPr lang="zh-CN" altLang="en-US" b="1" dirty="0" smtClean="0">
                <a:latin typeface="黑体" pitchFamily="49" charset="-122"/>
              </a:rPr>
              <a:t>、</a:t>
            </a:r>
            <a:r>
              <a:rPr lang="en-US" altLang="zh-CN" b="1" dirty="0" smtClean="0">
                <a:latin typeface="黑体" pitchFamily="49" charset="-122"/>
              </a:rPr>
              <a:t>Internet</a:t>
            </a:r>
            <a:r>
              <a:rPr lang="zh-CN" altLang="en-US" b="1" dirty="0">
                <a:latin typeface="黑体" pitchFamily="49" charset="-122"/>
              </a:rPr>
              <a:t>的起源和发展</a:t>
            </a:r>
          </a:p>
          <a:p>
            <a:pPr marL="0" indent="0">
              <a:lnSpc>
                <a:spcPct val="150000"/>
              </a:lnSpc>
              <a:buNone/>
            </a:pPr>
            <a:r>
              <a:rPr lang="en-US" altLang="zh-CN" sz="1800" b="1" dirty="0" smtClean="0">
                <a:latin typeface="黑体" pitchFamily="49" charset="-122"/>
              </a:rPr>
              <a:t>1969</a:t>
            </a:r>
            <a:r>
              <a:rPr lang="zh-CN" altLang="en-US" sz="1800" b="1" dirty="0" smtClean="0">
                <a:latin typeface="黑体" pitchFamily="49" charset="-122"/>
              </a:rPr>
              <a:t>年</a:t>
            </a:r>
            <a:r>
              <a:rPr lang="en-US" altLang="zh-CN" sz="1800" b="1" dirty="0" smtClean="0">
                <a:latin typeface="黑体" pitchFamily="49" charset="-122"/>
              </a:rPr>
              <a:t>12</a:t>
            </a:r>
            <a:r>
              <a:rPr lang="zh-CN" altLang="en-US" sz="1800" b="1" dirty="0" smtClean="0">
                <a:latin typeface="黑体" pitchFamily="49" charset="-122"/>
              </a:rPr>
              <a:t>月</a:t>
            </a:r>
            <a:r>
              <a:rPr lang="zh-CN" altLang="en-US" sz="1800" b="1" dirty="0" smtClean="0">
                <a:latin typeface="黑体" pitchFamily="49" charset="-122"/>
              </a:rPr>
              <a:t>，</a:t>
            </a:r>
            <a:r>
              <a:rPr lang="zh-CN" altLang="en-US" sz="1800" b="1" dirty="0" smtClean="0">
                <a:latin typeface="黑体" pitchFamily="49" charset="-122"/>
              </a:rPr>
              <a:t>美国国防部的</a:t>
            </a:r>
            <a:r>
              <a:rPr lang="en-US" altLang="zh-CN" sz="1800" b="1" dirty="0" smtClean="0">
                <a:latin typeface="黑体" pitchFamily="49" charset="-122"/>
              </a:rPr>
              <a:t>ARPANET</a:t>
            </a:r>
            <a:r>
              <a:rPr lang="zh-CN" altLang="en-US" sz="1800" b="1" dirty="0" smtClean="0">
                <a:latin typeface="黑体" pitchFamily="49" charset="-122"/>
              </a:rPr>
              <a:t>投入使用。</a:t>
            </a:r>
          </a:p>
          <a:p>
            <a:pPr marL="0" indent="0">
              <a:lnSpc>
                <a:spcPct val="150000"/>
              </a:lnSpc>
              <a:buNone/>
            </a:pPr>
            <a:r>
              <a:rPr lang="en-US" altLang="zh-CN" sz="1800" b="1" dirty="0" smtClean="0">
                <a:latin typeface="黑体" pitchFamily="49" charset="-122"/>
              </a:rPr>
              <a:t>1972</a:t>
            </a:r>
            <a:r>
              <a:rPr lang="zh-CN" altLang="en-US" sz="1800" b="1" dirty="0" smtClean="0">
                <a:latin typeface="黑体" pitchFamily="49" charset="-122"/>
              </a:rPr>
              <a:t>年，</a:t>
            </a:r>
            <a:r>
              <a:rPr lang="en-US" altLang="zh-CN" sz="1800" b="1" dirty="0" smtClean="0">
                <a:latin typeface="黑体" pitchFamily="49" charset="-122"/>
              </a:rPr>
              <a:t>ARPANET</a:t>
            </a:r>
            <a:r>
              <a:rPr lang="zh-CN" altLang="en-US" sz="1800" b="1" dirty="0" smtClean="0">
                <a:latin typeface="黑体" pitchFamily="49" charset="-122"/>
              </a:rPr>
              <a:t>在首届国际计算机通信会议上首次与公众见面</a:t>
            </a:r>
          </a:p>
          <a:p>
            <a:pPr marL="0" indent="0">
              <a:lnSpc>
                <a:spcPct val="150000"/>
              </a:lnSpc>
              <a:buNone/>
            </a:pPr>
            <a:r>
              <a:rPr lang="en-US" altLang="zh-CN" sz="1800" b="1" dirty="0" smtClean="0">
                <a:latin typeface="黑体" pitchFamily="49" charset="-122"/>
              </a:rPr>
              <a:t>1982</a:t>
            </a:r>
            <a:r>
              <a:rPr lang="zh-CN" altLang="en-US" sz="1800" b="1" dirty="0" smtClean="0">
                <a:latin typeface="黑体" pitchFamily="49" charset="-122"/>
              </a:rPr>
              <a:t>年，由</a:t>
            </a:r>
            <a:r>
              <a:rPr lang="en-US" altLang="zh-CN" sz="1800" b="1" dirty="0" smtClean="0">
                <a:latin typeface="黑体" pitchFamily="49" charset="-122"/>
              </a:rPr>
              <a:t>ARPANET</a:t>
            </a:r>
            <a:r>
              <a:rPr lang="zh-CN" altLang="en-US" sz="1800" b="1" dirty="0" smtClean="0">
                <a:latin typeface="黑体" pitchFamily="49" charset="-122"/>
              </a:rPr>
              <a:t>，</a:t>
            </a:r>
            <a:r>
              <a:rPr lang="en-US" altLang="zh-CN" sz="1800" b="1" dirty="0" smtClean="0">
                <a:latin typeface="黑体" pitchFamily="49" charset="-122"/>
              </a:rPr>
              <a:t>MILNET</a:t>
            </a:r>
            <a:r>
              <a:rPr lang="zh-CN" altLang="en-US" sz="1800" b="1" dirty="0" smtClean="0">
                <a:latin typeface="黑体" pitchFamily="49" charset="-122"/>
              </a:rPr>
              <a:t>等几个计算机网络合并形成</a:t>
            </a:r>
            <a:r>
              <a:rPr lang="en-US" altLang="zh-CN" sz="1800" b="1" dirty="0" smtClean="0">
                <a:latin typeface="黑体" pitchFamily="49" charset="-122"/>
              </a:rPr>
              <a:t>Internet</a:t>
            </a:r>
          </a:p>
          <a:p>
            <a:pPr marL="0" indent="0">
              <a:lnSpc>
                <a:spcPct val="150000"/>
              </a:lnSpc>
              <a:buNone/>
            </a:pPr>
            <a:r>
              <a:rPr lang="en-US" altLang="zh-CN" sz="1800" b="1" dirty="0" smtClean="0">
                <a:latin typeface="黑体" pitchFamily="49" charset="-122"/>
              </a:rPr>
              <a:t>1983</a:t>
            </a:r>
            <a:r>
              <a:rPr lang="zh-CN" altLang="en-US" sz="1800" b="1" dirty="0" smtClean="0">
                <a:latin typeface="黑体" pitchFamily="49" charset="-122"/>
              </a:rPr>
              <a:t>年，</a:t>
            </a:r>
            <a:r>
              <a:rPr lang="en-US" altLang="zh-CN" sz="1800" b="1" dirty="0" smtClean="0">
                <a:latin typeface="黑体" pitchFamily="49" charset="-122"/>
              </a:rPr>
              <a:t>ARPANET</a:t>
            </a:r>
            <a:r>
              <a:rPr lang="zh-CN" altLang="en-US" sz="1800" b="1" dirty="0" smtClean="0">
                <a:latin typeface="黑体" pitchFamily="49" charset="-122"/>
              </a:rPr>
              <a:t>分裂为两部分：</a:t>
            </a:r>
            <a:r>
              <a:rPr lang="en-US" altLang="zh-CN" sz="1800" b="1" dirty="0" smtClean="0">
                <a:latin typeface="黑体" pitchFamily="49" charset="-122"/>
              </a:rPr>
              <a:t>ARPANET</a:t>
            </a:r>
            <a:r>
              <a:rPr lang="zh-CN" altLang="en-US" sz="1800" b="1" dirty="0" smtClean="0">
                <a:latin typeface="黑体" pitchFamily="49" charset="-122"/>
              </a:rPr>
              <a:t>和纯军事用的</a:t>
            </a:r>
            <a:r>
              <a:rPr lang="en-US" altLang="zh-CN" sz="1800" b="1" dirty="0" smtClean="0">
                <a:latin typeface="黑体" pitchFamily="49" charset="-122"/>
              </a:rPr>
              <a:t>MILNET</a:t>
            </a:r>
          </a:p>
          <a:p>
            <a:pPr marL="0" indent="0">
              <a:lnSpc>
                <a:spcPct val="150000"/>
              </a:lnSpc>
              <a:buNone/>
            </a:pPr>
            <a:r>
              <a:rPr lang="en-US" altLang="zh-CN" sz="1800" b="1" dirty="0" smtClean="0">
                <a:latin typeface="黑体" pitchFamily="49" charset="-122"/>
              </a:rPr>
              <a:t>1985</a:t>
            </a:r>
            <a:r>
              <a:rPr lang="zh-CN" altLang="en-US" sz="1800" b="1" dirty="0" smtClean="0">
                <a:latin typeface="黑体" pitchFamily="49" charset="-122"/>
              </a:rPr>
              <a:t>年，美国国家科学基金会</a:t>
            </a:r>
            <a:r>
              <a:rPr lang="en-US" altLang="zh-CN" sz="1800" b="1" dirty="0" smtClean="0">
                <a:latin typeface="黑体" pitchFamily="49" charset="-122"/>
              </a:rPr>
              <a:t>NSF</a:t>
            </a:r>
            <a:r>
              <a:rPr lang="zh-CN" altLang="en-US" sz="1800" b="1" dirty="0" smtClean="0">
                <a:latin typeface="黑体" pitchFamily="49" charset="-122"/>
              </a:rPr>
              <a:t>提供巨资建立六个超级计算机中心</a:t>
            </a:r>
            <a:endParaRPr lang="en-US" altLang="zh-CN" sz="1800" b="1" dirty="0" smtClean="0">
              <a:latin typeface="黑体" pitchFamily="49" charset="-122"/>
            </a:endParaRPr>
          </a:p>
          <a:p>
            <a:pPr marL="0" indent="0">
              <a:lnSpc>
                <a:spcPct val="150000"/>
              </a:lnSpc>
              <a:buNone/>
            </a:pPr>
            <a:r>
              <a:rPr lang="en-US" altLang="zh-CN" sz="1800" b="1" dirty="0" smtClean="0">
                <a:latin typeface="黑体" pitchFamily="49" charset="-122"/>
              </a:rPr>
              <a:t>1986</a:t>
            </a:r>
            <a:r>
              <a:rPr lang="zh-CN" altLang="en-US" sz="1800" b="1" dirty="0" smtClean="0">
                <a:latin typeface="黑体" pitchFamily="49" charset="-122"/>
              </a:rPr>
              <a:t>年，</a:t>
            </a:r>
            <a:r>
              <a:rPr lang="en-US" altLang="zh-CN" sz="1800" b="1" dirty="0" smtClean="0">
                <a:latin typeface="黑体" pitchFamily="49" charset="-122"/>
              </a:rPr>
              <a:t>NSFNET</a:t>
            </a:r>
            <a:r>
              <a:rPr lang="zh-CN" altLang="en-US" sz="1800" b="1" dirty="0" smtClean="0">
                <a:latin typeface="黑体" pitchFamily="49" charset="-122"/>
              </a:rPr>
              <a:t>成功地成为</a:t>
            </a:r>
            <a:r>
              <a:rPr lang="en-US" altLang="zh-CN" sz="1800" b="1" dirty="0" smtClean="0">
                <a:latin typeface="黑体" pitchFamily="49" charset="-122"/>
              </a:rPr>
              <a:t>Internet</a:t>
            </a:r>
            <a:r>
              <a:rPr lang="zh-CN" altLang="en-US" sz="1800" b="1" dirty="0" smtClean="0">
                <a:latin typeface="黑体" pitchFamily="49" charset="-122"/>
              </a:rPr>
              <a:t>的第二个主干网，并取代了</a:t>
            </a:r>
            <a:r>
              <a:rPr lang="en-US" altLang="zh-CN" sz="1800" b="1" dirty="0" smtClean="0">
                <a:latin typeface="黑体" pitchFamily="49" charset="-122"/>
              </a:rPr>
              <a:t>ARPANET</a:t>
            </a:r>
          </a:p>
          <a:p>
            <a:pPr marL="0" indent="0">
              <a:lnSpc>
                <a:spcPct val="150000"/>
              </a:lnSpc>
              <a:buNone/>
            </a:pPr>
            <a:r>
              <a:rPr lang="zh-CN" altLang="en-US" sz="1800" b="1" dirty="0" smtClean="0">
                <a:latin typeface="黑体" pitchFamily="49" charset="-122"/>
              </a:rPr>
              <a:t>到</a:t>
            </a:r>
            <a:r>
              <a:rPr lang="en-US" altLang="zh-CN" sz="1800" b="1" dirty="0" smtClean="0">
                <a:latin typeface="黑体" pitchFamily="49" charset="-122"/>
              </a:rPr>
              <a:t>1991</a:t>
            </a:r>
            <a:r>
              <a:rPr lang="zh-CN" altLang="en-US" sz="1800" b="1" dirty="0" smtClean="0">
                <a:latin typeface="黑体" pitchFamily="49" charset="-122"/>
              </a:rPr>
              <a:t>年底，由</a:t>
            </a:r>
            <a:r>
              <a:rPr lang="en-US" altLang="zh-CN" sz="1800" b="1" dirty="0" smtClean="0">
                <a:latin typeface="黑体" pitchFamily="49" charset="-122"/>
              </a:rPr>
              <a:t>IBM</a:t>
            </a:r>
            <a:r>
              <a:rPr lang="zh-CN" altLang="en-US" sz="1800" b="1" dirty="0" smtClean="0">
                <a:latin typeface="黑体" pitchFamily="49" charset="-122"/>
              </a:rPr>
              <a:t>、</a:t>
            </a:r>
            <a:r>
              <a:rPr lang="en-US" altLang="zh-CN" sz="1800" b="1" dirty="0" smtClean="0">
                <a:latin typeface="黑体" pitchFamily="49" charset="-122"/>
              </a:rPr>
              <a:t>MCI</a:t>
            </a:r>
            <a:r>
              <a:rPr lang="zh-CN" altLang="en-US" sz="1800" b="1" dirty="0" smtClean="0">
                <a:latin typeface="黑体" pitchFamily="49" charset="-122"/>
              </a:rPr>
              <a:t>和</a:t>
            </a:r>
            <a:r>
              <a:rPr lang="en-US" altLang="zh-CN" sz="1800" b="1" dirty="0" smtClean="0">
                <a:latin typeface="黑体" pitchFamily="49" charset="-122"/>
              </a:rPr>
              <a:t>Merit</a:t>
            </a:r>
            <a:r>
              <a:rPr lang="zh-CN" altLang="en-US" sz="1800" b="1" dirty="0" smtClean="0">
                <a:latin typeface="黑体" pitchFamily="49" charset="-122"/>
              </a:rPr>
              <a:t>组成高级网络服务公司</a:t>
            </a:r>
            <a:r>
              <a:rPr lang="en-US" altLang="zh-CN" sz="1800" b="1" dirty="0" smtClean="0">
                <a:latin typeface="黑体" pitchFamily="49" charset="-122"/>
              </a:rPr>
              <a:t>ANS</a:t>
            </a:r>
            <a:r>
              <a:rPr lang="zh-CN" altLang="en-US" sz="1800" b="1" dirty="0" smtClean="0">
                <a:latin typeface="黑体" pitchFamily="49" charset="-122"/>
              </a:rPr>
              <a:t>，建立</a:t>
            </a:r>
            <a:r>
              <a:rPr lang="en-US" altLang="zh-CN" sz="1800" b="1" dirty="0" smtClean="0">
                <a:latin typeface="黑体" pitchFamily="49" charset="-122"/>
              </a:rPr>
              <a:t>ANSNET</a:t>
            </a:r>
            <a:r>
              <a:rPr lang="zh-CN" altLang="en-US" sz="1800" b="1" dirty="0" smtClean="0">
                <a:latin typeface="黑体" pitchFamily="49" charset="-122"/>
              </a:rPr>
              <a:t>取代</a:t>
            </a:r>
            <a:r>
              <a:rPr lang="en-US" altLang="zh-CN" sz="1800" b="1" dirty="0" smtClean="0">
                <a:latin typeface="黑体" pitchFamily="49" charset="-122"/>
              </a:rPr>
              <a:t>NSFNET</a:t>
            </a:r>
            <a:r>
              <a:rPr lang="zh-CN" altLang="en-US" sz="1800" b="1" dirty="0" smtClean="0">
                <a:latin typeface="黑体" pitchFamily="49" charset="-122"/>
              </a:rPr>
              <a:t>。</a:t>
            </a:r>
            <a:endParaRPr lang="zh-CN" altLang="en-US" sz="1800" b="1" dirty="0">
              <a:latin typeface="黑体" pitchFamily="49" charset="-122"/>
            </a:endParaRPr>
          </a:p>
        </p:txBody>
      </p:sp>
    </p:spTree>
    <p:extLst>
      <p:ext uri="{BB962C8B-B14F-4D97-AF65-F5344CB8AC3E}">
        <p14:creationId xmlns:p14="http://schemas.microsoft.com/office/powerpoint/2010/main" val="31759717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578563">
                                            <p:txEl>
                                              <p:pRg st="3" end="3"/>
                                            </p:txEl>
                                          </p:spTgt>
                                        </p:tgtEl>
                                        <p:attrNameLst>
                                          <p:attrName>style.visibility</p:attrName>
                                        </p:attrNameLst>
                                      </p:cBhvr>
                                      <p:to>
                                        <p:strVal val="visible"/>
                                      </p:to>
                                    </p:set>
                                    <p:anim calcmode="lin" valueType="num">
                                      <p:cBhvr additive="base">
                                        <p:cTn id="22" dur="500" fill="hold"/>
                                        <p:tgtEl>
                                          <p:spTgt spid="57856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578563">
                                            <p:txEl>
                                              <p:pRg st="4" end="4"/>
                                            </p:txEl>
                                          </p:spTgt>
                                        </p:tgtEl>
                                        <p:attrNameLst>
                                          <p:attrName>style.visibility</p:attrName>
                                        </p:attrNameLst>
                                      </p:cBhvr>
                                      <p:to>
                                        <p:strVal val="visible"/>
                                      </p:to>
                                    </p:set>
                                    <p:anim calcmode="lin" valueType="num">
                                      <p:cBhvr additive="base">
                                        <p:cTn id="27" dur="500" fill="hold"/>
                                        <p:tgtEl>
                                          <p:spTgt spid="57856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7856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2" fill="hold" nodeType="afterEffect">
                                  <p:stCondLst>
                                    <p:cond delay="0"/>
                                  </p:stCondLst>
                                  <p:childTnLst>
                                    <p:set>
                                      <p:cBhvr>
                                        <p:cTn id="31" dur="1" fill="hold">
                                          <p:stCondLst>
                                            <p:cond delay="0"/>
                                          </p:stCondLst>
                                        </p:cTn>
                                        <p:tgtEl>
                                          <p:spTgt spid="578563">
                                            <p:txEl>
                                              <p:pRg st="5" end="5"/>
                                            </p:txEl>
                                          </p:spTgt>
                                        </p:tgtEl>
                                        <p:attrNameLst>
                                          <p:attrName>style.visibility</p:attrName>
                                        </p:attrNameLst>
                                      </p:cBhvr>
                                      <p:to>
                                        <p:strVal val="visible"/>
                                      </p:to>
                                    </p:set>
                                    <p:anim calcmode="lin" valueType="num">
                                      <p:cBhvr additive="base">
                                        <p:cTn id="32" dur="500" fill="hold"/>
                                        <p:tgtEl>
                                          <p:spTgt spid="57856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7856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12" fill="hold" nodeType="afterEffect">
                                  <p:stCondLst>
                                    <p:cond delay="0"/>
                                  </p:stCondLst>
                                  <p:childTnLst>
                                    <p:set>
                                      <p:cBhvr>
                                        <p:cTn id="36" dur="1" fill="hold">
                                          <p:stCondLst>
                                            <p:cond delay="0"/>
                                          </p:stCondLst>
                                        </p:cTn>
                                        <p:tgtEl>
                                          <p:spTgt spid="578563">
                                            <p:txEl>
                                              <p:pRg st="6" end="6"/>
                                            </p:txEl>
                                          </p:spTgt>
                                        </p:tgtEl>
                                        <p:attrNameLst>
                                          <p:attrName>style.visibility</p:attrName>
                                        </p:attrNameLst>
                                      </p:cBhvr>
                                      <p:to>
                                        <p:strVal val="visible"/>
                                      </p:to>
                                    </p:set>
                                    <p:anim calcmode="lin" valueType="num">
                                      <p:cBhvr additive="base">
                                        <p:cTn id="37" dur="500" fill="hold"/>
                                        <p:tgtEl>
                                          <p:spTgt spid="57856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7856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2" fill="hold" nodeType="afterEffect">
                                  <p:stCondLst>
                                    <p:cond delay="0"/>
                                  </p:stCondLst>
                                  <p:childTnLst>
                                    <p:set>
                                      <p:cBhvr>
                                        <p:cTn id="41" dur="1" fill="hold">
                                          <p:stCondLst>
                                            <p:cond delay="0"/>
                                          </p:stCondLst>
                                        </p:cTn>
                                        <p:tgtEl>
                                          <p:spTgt spid="578563">
                                            <p:txEl>
                                              <p:pRg st="7" end="7"/>
                                            </p:txEl>
                                          </p:spTgt>
                                        </p:tgtEl>
                                        <p:attrNameLst>
                                          <p:attrName>style.visibility</p:attrName>
                                        </p:attrNameLst>
                                      </p:cBhvr>
                                      <p:to>
                                        <p:strVal val="visible"/>
                                      </p:to>
                                    </p:set>
                                    <p:anim calcmode="lin" valueType="num">
                                      <p:cBhvr additive="base">
                                        <p:cTn id="42" dur="500" fill="hold"/>
                                        <p:tgtEl>
                                          <p:spTgt spid="578563">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785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51</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en-US" altLang="zh-CN" sz="2400" b="0" dirty="0" smtClean="0">
                <a:latin typeface="+mj-ea"/>
              </a:rPr>
              <a:t>INTERNET</a:t>
            </a:r>
            <a:r>
              <a:rPr lang="zh-CN" altLang="en-US" sz="2400" b="0" dirty="0" smtClean="0">
                <a:latin typeface="+mj-ea"/>
              </a:rPr>
              <a:t>基本服务</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556792"/>
            <a:ext cx="7848872" cy="4104456"/>
          </a:xfrm>
        </p:spPr>
        <p:txBody>
          <a:bodyPr/>
          <a:lstStyle/>
          <a:p>
            <a:pPr marL="0" indent="0">
              <a:buNone/>
            </a:pPr>
            <a:r>
              <a:rPr lang="en-US" altLang="zh-CN" b="1" dirty="0">
                <a:latin typeface="黑体" pitchFamily="49" charset="-122"/>
              </a:rPr>
              <a:t>2</a:t>
            </a:r>
            <a:r>
              <a:rPr lang="zh-CN" altLang="en-US" b="1" dirty="0" smtClean="0">
                <a:latin typeface="黑体" pitchFamily="49" charset="-122"/>
              </a:rPr>
              <a:t>、</a:t>
            </a:r>
            <a:r>
              <a:rPr lang="en-US" altLang="zh-CN" b="1" dirty="0" smtClean="0">
                <a:latin typeface="黑体" pitchFamily="49" charset="-122"/>
              </a:rPr>
              <a:t>Internet</a:t>
            </a:r>
            <a:r>
              <a:rPr lang="zh-CN" altLang="en-US" b="1" dirty="0">
                <a:latin typeface="黑体" pitchFamily="49" charset="-122"/>
              </a:rPr>
              <a:t>提供的服务</a:t>
            </a:r>
          </a:p>
          <a:p>
            <a:pPr marL="0" indent="0">
              <a:buNone/>
            </a:pPr>
            <a:r>
              <a:rPr lang="en-US" altLang="zh-CN" b="1" dirty="0" smtClean="0">
                <a:latin typeface="黑体" pitchFamily="49" charset="-122"/>
              </a:rPr>
              <a:t>    </a:t>
            </a:r>
            <a:r>
              <a:rPr lang="en-US" altLang="zh-CN" sz="2000" b="1" dirty="0" smtClean="0">
                <a:latin typeface="黑体" pitchFamily="49" charset="-122"/>
              </a:rPr>
              <a:t>Internet</a:t>
            </a:r>
            <a:r>
              <a:rPr lang="zh-CN" altLang="en-US" sz="2000" b="1" dirty="0">
                <a:latin typeface="黑体" pitchFamily="49" charset="-122"/>
              </a:rPr>
              <a:t>为全球提供海量信息服务的同时，也提供方便快捷的通信方式。人们进入</a:t>
            </a:r>
            <a:r>
              <a:rPr lang="en-US" altLang="zh-CN" sz="2000" b="1" dirty="0">
                <a:latin typeface="黑体" pitchFamily="49" charset="-122"/>
              </a:rPr>
              <a:t>Internet</a:t>
            </a:r>
            <a:r>
              <a:rPr lang="zh-CN" altLang="en-US" sz="2000" b="1" dirty="0">
                <a:latin typeface="黑体" pitchFamily="49" charset="-122"/>
              </a:rPr>
              <a:t>后，就可以利用其中各个网络和各种计算机上无穷无尽的资源，同世界各地的人们自由通信和交换信息，以及去做通过计算机能做的各种各样的事情，享受</a:t>
            </a:r>
            <a:r>
              <a:rPr lang="en-US" altLang="zh-CN" sz="2000" b="1" dirty="0">
                <a:latin typeface="黑体" pitchFamily="49" charset="-122"/>
              </a:rPr>
              <a:t>Internet</a:t>
            </a:r>
            <a:r>
              <a:rPr lang="zh-CN" altLang="en-US" sz="2000" b="1" dirty="0">
                <a:latin typeface="黑体" pitchFamily="49" charset="-122"/>
              </a:rPr>
              <a:t>为我们提供的各种服务。</a:t>
            </a:r>
          </a:p>
          <a:p>
            <a:pPr marL="0" indent="0">
              <a:buNone/>
            </a:pPr>
            <a:r>
              <a:rPr lang="zh-CN" altLang="en-US" sz="2000" b="1" dirty="0">
                <a:latin typeface="黑体" pitchFamily="49" charset="-122"/>
              </a:rPr>
              <a:t>（</a:t>
            </a:r>
            <a:r>
              <a:rPr lang="en-US" altLang="zh-CN" sz="2000" b="1" dirty="0">
                <a:latin typeface="黑体" pitchFamily="49" charset="-122"/>
              </a:rPr>
              <a:t>1</a:t>
            </a:r>
            <a:r>
              <a:rPr lang="zh-CN" altLang="en-US" sz="2000" b="1" dirty="0">
                <a:latin typeface="黑体" pitchFamily="49" charset="-122"/>
              </a:rPr>
              <a:t>）</a:t>
            </a:r>
            <a:r>
              <a:rPr lang="en-US" altLang="zh-CN" sz="2000" b="1" dirty="0">
                <a:latin typeface="黑体" pitchFamily="49" charset="-122"/>
              </a:rPr>
              <a:t>WWW</a:t>
            </a:r>
            <a:r>
              <a:rPr lang="zh-CN" altLang="en-US" sz="2000" b="1" dirty="0">
                <a:latin typeface="黑体" pitchFamily="49" charset="-122"/>
              </a:rPr>
              <a:t>浏览</a:t>
            </a:r>
          </a:p>
          <a:p>
            <a:pPr marL="0" indent="0">
              <a:buNone/>
            </a:pPr>
            <a:r>
              <a:rPr lang="en-US" altLang="zh-CN" sz="2000" b="1" dirty="0" smtClean="0">
                <a:latin typeface="黑体" pitchFamily="49" charset="-122"/>
              </a:rPr>
              <a:t>    WWW</a:t>
            </a:r>
            <a:r>
              <a:rPr lang="zh-CN" altLang="en-US" sz="2000" b="1" dirty="0">
                <a:latin typeface="黑体" pitchFamily="49" charset="-122"/>
              </a:rPr>
              <a:t>（</a:t>
            </a:r>
            <a:r>
              <a:rPr lang="en-US" altLang="zh-CN" sz="2000" b="1" dirty="0">
                <a:latin typeface="黑体" pitchFamily="49" charset="-122"/>
              </a:rPr>
              <a:t>World Wide Web</a:t>
            </a:r>
            <a:r>
              <a:rPr lang="zh-CN" altLang="en-US" sz="2000" b="1" dirty="0">
                <a:latin typeface="黑体" pitchFamily="49" charset="-122"/>
              </a:rPr>
              <a:t>）中文译为万维网，简称</a:t>
            </a:r>
            <a:r>
              <a:rPr lang="en-US" altLang="zh-CN" sz="2000" b="1" dirty="0">
                <a:latin typeface="黑体" pitchFamily="49" charset="-122"/>
              </a:rPr>
              <a:t>3W</a:t>
            </a:r>
            <a:r>
              <a:rPr lang="zh-CN" altLang="en-US" sz="2000" b="1" dirty="0">
                <a:latin typeface="黑体" pitchFamily="49" charset="-122"/>
              </a:rPr>
              <a:t>或</a:t>
            </a:r>
            <a:r>
              <a:rPr lang="en-US" altLang="zh-CN" sz="2000" b="1" dirty="0">
                <a:latin typeface="黑体" pitchFamily="49" charset="-122"/>
              </a:rPr>
              <a:t>Web</a:t>
            </a:r>
            <a:r>
              <a:rPr lang="zh-CN" altLang="en-US" sz="2000" b="1" dirty="0">
                <a:latin typeface="黑体" pitchFamily="49" charset="-122"/>
              </a:rPr>
              <a:t>，它是一个基于超文本（</a:t>
            </a:r>
            <a:r>
              <a:rPr lang="en-US" altLang="zh-CN" sz="2000" b="1" dirty="0">
                <a:latin typeface="黑体" pitchFamily="49" charset="-122"/>
              </a:rPr>
              <a:t>Hypertext</a:t>
            </a:r>
            <a:r>
              <a:rPr lang="zh-CN" altLang="en-US" sz="2000" b="1" dirty="0">
                <a:latin typeface="黑体" pitchFamily="49" charset="-122"/>
              </a:rPr>
              <a:t>）方式的信息查询工具，是目前</a:t>
            </a:r>
            <a:r>
              <a:rPr lang="en-US" altLang="zh-CN" sz="2000" b="1" dirty="0">
                <a:latin typeface="黑体" pitchFamily="49" charset="-122"/>
              </a:rPr>
              <a:t>Internet</a:t>
            </a:r>
            <a:r>
              <a:rPr lang="zh-CN" altLang="en-US" sz="2000" b="1" dirty="0">
                <a:latin typeface="黑体" pitchFamily="49" charset="-122"/>
              </a:rPr>
              <a:t>上最广泛的服务类型</a:t>
            </a:r>
            <a:r>
              <a:rPr lang="zh-CN" altLang="en-US" sz="2000" b="1" dirty="0" smtClean="0">
                <a:latin typeface="黑体" pitchFamily="49" charset="-122"/>
              </a:rPr>
              <a:t>。</a:t>
            </a:r>
            <a:endParaRPr lang="en-US" altLang="zh-CN" sz="2000" b="1" dirty="0" smtClean="0">
              <a:latin typeface="黑体" pitchFamily="49" charset="-122"/>
            </a:endParaRPr>
          </a:p>
          <a:p>
            <a:pPr marL="0" indent="0">
              <a:buNone/>
            </a:pPr>
            <a:r>
              <a:rPr lang="en-US" altLang="zh-CN" sz="2000" b="1" dirty="0" smtClean="0">
                <a:solidFill>
                  <a:srgbClr val="FF0000"/>
                </a:solidFill>
                <a:latin typeface="黑体" pitchFamily="49" charset="-122"/>
              </a:rPr>
              <a:t>HTTP</a:t>
            </a:r>
            <a:r>
              <a:rPr lang="zh-CN" altLang="en-US" sz="2000" b="1" dirty="0" smtClean="0">
                <a:solidFill>
                  <a:srgbClr val="FF0000"/>
                </a:solidFill>
                <a:latin typeface="黑体" pitchFamily="49" charset="-122"/>
              </a:rPr>
              <a:t>：超文本传输协议  </a:t>
            </a:r>
            <a:r>
              <a:rPr lang="en-US" altLang="zh-CN" sz="2000" b="1" dirty="0" smtClean="0">
                <a:solidFill>
                  <a:srgbClr val="FF0000"/>
                </a:solidFill>
                <a:latin typeface="黑体" pitchFamily="49" charset="-122"/>
              </a:rPr>
              <a:t>HTML</a:t>
            </a:r>
            <a:r>
              <a:rPr lang="zh-CN" altLang="en-US" sz="2000" b="1" dirty="0" smtClean="0">
                <a:solidFill>
                  <a:srgbClr val="FF0000"/>
                </a:solidFill>
                <a:latin typeface="黑体" pitchFamily="49" charset="-122"/>
              </a:rPr>
              <a:t>：超文本标记语言</a:t>
            </a:r>
            <a:endParaRPr lang="zh-CN" altLang="en-US" sz="2000" b="1" dirty="0">
              <a:solidFill>
                <a:srgbClr val="FF0000"/>
              </a:solidFill>
              <a:latin typeface="黑体" pitchFamily="49" charset="-122"/>
            </a:endParaRPr>
          </a:p>
          <a:p>
            <a:pPr marL="0" indent="0">
              <a:buNone/>
            </a:pPr>
            <a:endParaRPr lang="zh-CN" altLang="en-US" b="1" dirty="0">
              <a:latin typeface="黑体" pitchFamily="49" charset="-122"/>
            </a:endParaRPr>
          </a:p>
        </p:txBody>
      </p:sp>
    </p:spTree>
    <p:extLst>
      <p:ext uri="{BB962C8B-B14F-4D97-AF65-F5344CB8AC3E}">
        <p14:creationId xmlns:p14="http://schemas.microsoft.com/office/powerpoint/2010/main" val="22401017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578563">
                                            <p:txEl>
                                              <p:pRg st="3" end="3"/>
                                            </p:txEl>
                                          </p:spTgt>
                                        </p:tgtEl>
                                        <p:attrNameLst>
                                          <p:attrName>style.visibility</p:attrName>
                                        </p:attrNameLst>
                                      </p:cBhvr>
                                      <p:to>
                                        <p:strVal val="visible"/>
                                      </p:to>
                                    </p:set>
                                    <p:anim calcmode="lin" valueType="num">
                                      <p:cBhvr additive="base">
                                        <p:cTn id="22" dur="500" fill="hold"/>
                                        <p:tgtEl>
                                          <p:spTgt spid="57856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578563">
                                            <p:txEl>
                                              <p:pRg st="4" end="4"/>
                                            </p:txEl>
                                          </p:spTgt>
                                        </p:tgtEl>
                                        <p:attrNameLst>
                                          <p:attrName>style.visibility</p:attrName>
                                        </p:attrNameLst>
                                      </p:cBhvr>
                                      <p:to>
                                        <p:strVal val="visible"/>
                                      </p:to>
                                    </p:set>
                                    <p:anim calcmode="lin" valueType="num">
                                      <p:cBhvr additive="base">
                                        <p:cTn id="27" dur="500" fill="hold"/>
                                        <p:tgtEl>
                                          <p:spTgt spid="57856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785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52</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en-US" altLang="zh-CN" sz="2400" b="0" dirty="0" smtClean="0">
                <a:latin typeface="+mj-ea"/>
              </a:rPr>
              <a:t>INTERNET</a:t>
            </a:r>
            <a:r>
              <a:rPr lang="zh-CN" altLang="en-US" sz="2400" b="0" dirty="0" smtClean="0">
                <a:latin typeface="+mj-ea"/>
              </a:rPr>
              <a:t>基本服务</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556792"/>
            <a:ext cx="7848872" cy="4104456"/>
          </a:xfrm>
        </p:spPr>
        <p:txBody>
          <a:bodyPr/>
          <a:lstStyle/>
          <a:p>
            <a:pPr marL="0" indent="0">
              <a:buNone/>
            </a:pPr>
            <a:r>
              <a:rPr lang="zh-CN" altLang="en-US" sz="2000" b="1" dirty="0">
                <a:latin typeface="黑体" pitchFamily="49" charset="-122"/>
              </a:rPr>
              <a:t>（</a:t>
            </a:r>
            <a:r>
              <a:rPr lang="en-US" altLang="zh-CN" sz="2000" b="1" dirty="0">
                <a:latin typeface="黑体" pitchFamily="49" charset="-122"/>
              </a:rPr>
              <a:t>2</a:t>
            </a:r>
            <a:r>
              <a:rPr lang="zh-CN" altLang="en-US" sz="2000" b="1" dirty="0">
                <a:latin typeface="黑体" pitchFamily="49" charset="-122"/>
              </a:rPr>
              <a:t>）</a:t>
            </a:r>
            <a:r>
              <a:rPr lang="en-US" altLang="zh-CN" sz="2000" b="1" dirty="0">
                <a:latin typeface="黑体" pitchFamily="49" charset="-122"/>
              </a:rPr>
              <a:t>E-mail</a:t>
            </a:r>
            <a:r>
              <a:rPr lang="zh-CN" altLang="en-US" sz="2000" b="1" dirty="0">
                <a:latin typeface="黑体" pitchFamily="49" charset="-122"/>
              </a:rPr>
              <a:t>服务</a:t>
            </a:r>
          </a:p>
          <a:p>
            <a:pPr marL="0" indent="0">
              <a:buNone/>
            </a:pPr>
            <a:r>
              <a:rPr lang="en-US" altLang="zh-CN" sz="2000" b="1" dirty="0" smtClean="0">
                <a:latin typeface="黑体" pitchFamily="49" charset="-122"/>
              </a:rPr>
              <a:t>    E-mail</a:t>
            </a:r>
            <a:r>
              <a:rPr lang="zh-CN" altLang="en-US" sz="2000" b="1" dirty="0">
                <a:latin typeface="黑体" pitchFamily="49" charset="-122"/>
              </a:rPr>
              <a:t>（</a:t>
            </a:r>
            <a:r>
              <a:rPr lang="en-US" altLang="zh-CN" sz="2000" b="1" dirty="0">
                <a:latin typeface="黑体" pitchFamily="49" charset="-122"/>
              </a:rPr>
              <a:t>Electronic Mail</a:t>
            </a:r>
            <a:r>
              <a:rPr lang="zh-CN" altLang="en-US" sz="2000" b="1" dirty="0">
                <a:latin typeface="黑体" pitchFamily="49" charset="-122"/>
              </a:rPr>
              <a:t>），中文译为电子邮件或伊妹儿，它是用户或用户组之间通过计算机网络收发信息的服务。使用</a:t>
            </a:r>
            <a:r>
              <a:rPr lang="en-US" altLang="zh-CN" sz="2000" b="1" dirty="0">
                <a:latin typeface="黑体" pitchFamily="49" charset="-122"/>
              </a:rPr>
              <a:t>E-mail</a:t>
            </a:r>
            <a:r>
              <a:rPr lang="zh-CN" altLang="en-US" sz="2000" b="1" dirty="0">
                <a:latin typeface="黑体" pitchFamily="49" charset="-122"/>
              </a:rPr>
              <a:t>服务需要向服务提供商申请个人电子邮箱，从而获得电子邮件地址。通过电子邮件地址，用户可以方便、快速地交换信息。目前，电子邮件服务已成为网络用户之间简便、可靠及成本低廉的现代通信手段，也是</a:t>
            </a:r>
            <a:r>
              <a:rPr lang="en-US" altLang="zh-CN" sz="2000" b="1" dirty="0">
                <a:latin typeface="黑体" pitchFamily="49" charset="-122"/>
              </a:rPr>
              <a:t>Internet</a:t>
            </a:r>
            <a:r>
              <a:rPr lang="zh-CN" altLang="en-US" sz="2000" b="1" dirty="0">
                <a:latin typeface="黑体" pitchFamily="49" charset="-122"/>
              </a:rPr>
              <a:t>上使用最广泛、最受欢迎的服务之一</a:t>
            </a:r>
            <a:r>
              <a:rPr lang="zh-CN" altLang="en-US" sz="2000" b="1" dirty="0" smtClean="0">
                <a:latin typeface="黑体" pitchFamily="49" charset="-122"/>
              </a:rPr>
              <a:t>。</a:t>
            </a:r>
            <a:endParaRPr lang="en-US" altLang="zh-CN" sz="2000" b="1" dirty="0" smtClean="0">
              <a:latin typeface="黑体" pitchFamily="49" charset="-122"/>
            </a:endParaRPr>
          </a:p>
          <a:p>
            <a:pPr marL="0" indent="0">
              <a:buNone/>
            </a:pPr>
            <a:r>
              <a:rPr lang="en-US" altLang="zh-CN" sz="2000" b="1" dirty="0" smtClean="0">
                <a:solidFill>
                  <a:srgbClr val="FF0000"/>
                </a:solidFill>
                <a:latin typeface="黑体" pitchFamily="49" charset="-122"/>
              </a:rPr>
              <a:t>POP</a:t>
            </a:r>
            <a:r>
              <a:rPr lang="zh-CN" altLang="en-US" sz="2000" b="1" dirty="0" smtClean="0">
                <a:solidFill>
                  <a:srgbClr val="FF0000"/>
                </a:solidFill>
                <a:latin typeface="黑体" pitchFamily="49" charset="-122"/>
              </a:rPr>
              <a:t>：邮局协议（收信） </a:t>
            </a:r>
            <a:r>
              <a:rPr lang="en-US" altLang="zh-CN" sz="2000" b="1" dirty="0" smtClean="0">
                <a:solidFill>
                  <a:srgbClr val="FF0000"/>
                </a:solidFill>
                <a:latin typeface="黑体" pitchFamily="49" charset="-122"/>
              </a:rPr>
              <a:t>SMTP</a:t>
            </a:r>
            <a:r>
              <a:rPr lang="zh-CN" altLang="en-US" sz="2000" b="1" dirty="0" smtClean="0">
                <a:solidFill>
                  <a:srgbClr val="FF0000"/>
                </a:solidFill>
                <a:latin typeface="黑体" pitchFamily="49" charset="-122"/>
              </a:rPr>
              <a:t>：简单邮件传输协议（发信）</a:t>
            </a:r>
            <a:endParaRPr lang="zh-CN" altLang="en-US" sz="2000" b="1" dirty="0">
              <a:solidFill>
                <a:srgbClr val="FF0000"/>
              </a:solidFill>
              <a:latin typeface="黑体" pitchFamily="49" charset="-122"/>
            </a:endParaRPr>
          </a:p>
          <a:p>
            <a:pPr marL="0" indent="0">
              <a:buNone/>
            </a:pPr>
            <a:r>
              <a:rPr lang="zh-CN" altLang="en-US" sz="2000" b="1" dirty="0">
                <a:latin typeface="黑体" pitchFamily="49" charset="-122"/>
              </a:rPr>
              <a:t>（</a:t>
            </a:r>
            <a:r>
              <a:rPr lang="en-US" altLang="zh-CN" sz="2000" b="1" dirty="0">
                <a:latin typeface="黑体" pitchFamily="49" charset="-122"/>
              </a:rPr>
              <a:t>3</a:t>
            </a:r>
            <a:r>
              <a:rPr lang="zh-CN" altLang="en-US" sz="2000" b="1" dirty="0">
                <a:latin typeface="黑体" pitchFamily="49" charset="-122"/>
              </a:rPr>
              <a:t>）</a:t>
            </a:r>
            <a:r>
              <a:rPr lang="en-US" altLang="zh-CN" sz="2000" b="1" dirty="0">
                <a:latin typeface="黑体" pitchFamily="49" charset="-122"/>
              </a:rPr>
              <a:t>IM</a:t>
            </a:r>
            <a:r>
              <a:rPr lang="zh-CN" altLang="en-US" sz="2000" b="1" dirty="0">
                <a:latin typeface="黑体" pitchFamily="49" charset="-122"/>
              </a:rPr>
              <a:t>服务</a:t>
            </a:r>
          </a:p>
          <a:p>
            <a:pPr marL="0" indent="0">
              <a:buNone/>
            </a:pPr>
            <a:r>
              <a:rPr lang="en-US" altLang="zh-CN" sz="2000" b="1" dirty="0" smtClean="0">
                <a:latin typeface="黑体" pitchFamily="49" charset="-122"/>
              </a:rPr>
              <a:t>    IM</a:t>
            </a:r>
            <a:r>
              <a:rPr lang="zh-CN" altLang="en-US" sz="2000" b="1" dirty="0">
                <a:latin typeface="黑体" pitchFamily="49" charset="-122"/>
              </a:rPr>
              <a:t>（</a:t>
            </a:r>
            <a:r>
              <a:rPr lang="en-US" altLang="zh-CN" sz="2000" b="1" dirty="0">
                <a:latin typeface="黑体" pitchFamily="49" charset="-122"/>
              </a:rPr>
              <a:t>Instant Messaging</a:t>
            </a:r>
            <a:r>
              <a:rPr lang="zh-CN" altLang="en-US" sz="2000" b="1" dirty="0">
                <a:latin typeface="黑体" pitchFamily="49" charset="-122"/>
              </a:rPr>
              <a:t>），即即时通讯，是一种基于</a:t>
            </a:r>
            <a:r>
              <a:rPr lang="en-US" altLang="zh-CN" sz="2000" b="1" dirty="0">
                <a:latin typeface="黑体" pitchFamily="49" charset="-122"/>
              </a:rPr>
              <a:t>Internet</a:t>
            </a:r>
            <a:r>
              <a:rPr lang="zh-CN" altLang="en-US" sz="2000" b="1" dirty="0">
                <a:latin typeface="黑体" pitchFamily="49" charset="-122"/>
              </a:rPr>
              <a:t>的即时交流信息的技术，允许两人或多人使用网络即时地传递文字信息、档案、语音与视频交流等。目前</a:t>
            </a:r>
            <a:r>
              <a:rPr lang="en-US" altLang="zh-CN" sz="2000" b="1" dirty="0">
                <a:latin typeface="黑体" pitchFamily="49" charset="-122"/>
              </a:rPr>
              <a:t>Internet</a:t>
            </a:r>
            <a:r>
              <a:rPr lang="zh-CN" altLang="en-US" sz="2000" b="1" dirty="0">
                <a:latin typeface="黑体" pitchFamily="49" charset="-122"/>
              </a:rPr>
              <a:t>上有多种</a:t>
            </a:r>
            <a:r>
              <a:rPr lang="en-US" altLang="zh-CN" sz="2000" b="1" dirty="0">
                <a:latin typeface="黑体" pitchFamily="49" charset="-122"/>
              </a:rPr>
              <a:t>IM</a:t>
            </a:r>
            <a:r>
              <a:rPr lang="zh-CN" altLang="en-US" sz="2000" b="1" dirty="0">
                <a:latin typeface="黑体" pitchFamily="49" charset="-122"/>
              </a:rPr>
              <a:t>服务，比较流行的即时通讯软件有</a:t>
            </a:r>
            <a:r>
              <a:rPr lang="en-US" altLang="zh-CN" sz="2000" b="1" dirty="0">
                <a:latin typeface="黑体" pitchFamily="49" charset="-122"/>
              </a:rPr>
              <a:t>QQ</a:t>
            </a:r>
            <a:r>
              <a:rPr lang="zh-CN" altLang="en-US" sz="2000" b="1" dirty="0">
                <a:latin typeface="黑体" pitchFamily="49" charset="-122"/>
              </a:rPr>
              <a:t>、</a:t>
            </a:r>
            <a:r>
              <a:rPr lang="en-US" altLang="zh-CN" sz="2000" b="1" dirty="0">
                <a:latin typeface="黑体" pitchFamily="49" charset="-122"/>
              </a:rPr>
              <a:t>MSN</a:t>
            </a:r>
            <a:r>
              <a:rPr lang="zh-CN" altLang="en-US" sz="2000" b="1" dirty="0">
                <a:latin typeface="黑体" pitchFamily="49" charset="-122"/>
              </a:rPr>
              <a:t>、</a:t>
            </a:r>
            <a:r>
              <a:rPr lang="en-US" altLang="zh-CN" sz="2000" b="1" dirty="0">
                <a:latin typeface="黑体" pitchFamily="49" charset="-122"/>
              </a:rPr>
              <a:t>UC</a:t>
            </a:r>
            <a:r>
              <a:rPr lang="zh-CN" altLang="en-US" sz="2000" b="1" dirty="0">
                <a:latin typeface="黑体" pitchFamily="49" charset="-122"/>
              </a:rPr>
              <a:t>、</a:t>
            </a:r>
            <a:r>
              <a:rPr lang="en-US" altLang="zh-CN" sz="2000" b="1" dirty="0">
                <a:latin typeface="黑体" pitchFamily="49" charset="-122"/>
              </a:rPr>
              <a:t>IS</a:t>
            </a:r>
            <a:r>
              <a:rPr lang="zh-CN" altLang="en-US" sz="2000" b="1" dirty="0">
                <a:latin typeface="黑体" pitchFamily="49" charset="-122"/>
              </a:rPr>
              <a:t>、</a:t>
            </a:r>
            <a:r>
              <a:rPr lang="en-US" altLang="zh-CN" sz="2000" b="1" dirty="0">
                <a:latin typeface="黑体" pitchFamily="49" charset="-122"/>
              </a:rPr>
              <a:t>YY</a:t>
            </a:r>
            <a:r>
              <a:rPr lang="zh-CN" altLang="en-US" sz="2000" b="1" dirty="0">
                <a:latin typeface="黑体" pitchFamily="49" charset="-122"/>
              </a:rPr>
              <a:t>、阿里旺旺等。</a:t>
            </a:r>
          </a:p>
          <a:p>
            <a:pPr marL="0" indent="0">
              <a:buNone/>
            </a:pPr>
            <a:endParaRPr lang="zh-CN" altLang="en-US" sz="2000" b="1" dirty="0">
              <a:latin typeface="黑体" pitchFamily="49" charset="-122"/>
            </a:endParaRPr>
          </a:p>
        </p:txBody>
      </p:sp>
    </p:spTree>
    <p:extLst>
      <p:ext uri="{BB962C8B-B14F-4D97-AF65-F5344CB8AC3E}">
        <p14:creationId xmlns:p14="http://schemas.microsoft.com/office/powerpoint/2010/main" val="19185809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578563">
                                            <p:txEl>
                                              <p:pRg st="3" end="3"/>
                                            </p:txEl>
                                          </p:spTgt>
                                        </p:tgtEl>
                                        <p:attrNameLst>
                                          <p:attrName>style.visibility</p:attrName>
                                        </p:attrNameLst>
                                      </p:cBhvr>
                                      <p:to>
                                        <p:strVal val="visible"/>
                                      </p:to>
                                    </p:set>
                                    <p:anim calcmode="lin" valueType="num">
                                      <p:cBhvr additive="base">
                                        <p:cTn id="22" dur="500" fill="hold"/>
                                        <p:tgtEl>
                                          <p:spTgt spid="57856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578563">
                                            <p:txEl>
                                              <p:pRg st="4" end="4"/>
                                            </p:txEl>
                                          </p:spTgt>
                                        </p:tgtEl>
                                        <p:attrNameLst>
                                          <p:attrName>style.visibility</p:attrName>
                                        </p:attrNameLst>
                                      </p:cBhvr>
                                      <p:to>
                                        <p:strVal val="visible"/>
                                      </p:to>
                                    </p:set>
                                    <p:anim calcmode="lin" valueType="num">
                                      <p:cBhvr additive="base">
                                        <p:cTn id="27" dur="500" fill="hold"/>
                                        <p:tgtEl>
                                          <p:spTgt spid="57856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785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53</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en-US" altLang="zh-CN" sz="2400" b="0" dirty="0" smtClean="0">
                <a:latin typeface="+mj-ea"/>
              </a:rPr>
              <a:t>INTERNET</a:t>
            </a:r>
            <a:r>
              <a:rPr lang="zh-CN" altLang="en-US" sz="2400" b="0" dirty="0" smtClean="0">
                <a:latin typeface="+mj-ea"/>
              </a:rPr>
              <a:t>基本服务</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556792"/>
            <a:ext cx="7848872" cy="4104456"/>
          </a:xfrm>
        </p:spPr>
        <p:txBody>
          <a:bodyPr/>
          <a:lstStyle/>
          <a:p>
            <a:pPr marL="0" indent="0">
              <a:buNone/>
            </a:pPr>
            <a:r>
              <a:rPr lang="zh-CN" altLang="en-US" sz="2000" b="1" dirty="0">
                <a:latin typeface="黑体" pitchFamily="49" charset="-122"/>
              </a:rPr>
              <a:t>（</a:t>
            </a:r>
            <a:r>
              <a:rPr lang="en-US" altLang="zh-CN" sz="2000" b="1" dirty="0">
                <a:latin typeface="黑体" pitchFamily="49" charset="-122"/>
              </a:rPr>
              <a:t>4</a:t>
            </a:r>
            <a:r>
              <a:rPr lang="zh-CN" altLang="en-US" sz="2000" b="1" dirty="0">
                <a:latin typeface="黑体" pitchFamily="49" charset="-122"/>
              </a:rPr>
              <a:t>）</a:t>
            </a:r>
            <a:r>
              <a:rPr lang="en-US" altLang="zh-CN" sz="2000" b="1" dirty="0">
                <a:latin typeface="黑体" pitchFamily="49" charset="-122"/>
              </a:rPr>
              <a:t>FTP</a:t>
            </a:r>
            <a:r>
              <a:rPr lang="zh-CN" altLang="en-US" sz="2000" b="1" dirty="0">
                <a:latin typeface="黑体" pitchFamily="49" charset="-122"/>
              </a:rPr>
              <a:t>服务</a:t>
            </a:r>
          </a:p>
          <a:p>
            <a:pPr marL="0" indent="0">
              <a:buNone/>
            </a:pPr>
            <a:r>
              <a:rPr lang="en-US" altLang="zh-CN" sz="2000" b="1" dirty="0" smtClean="0">
                <a:latin typeface="黑体" pitchFamily="49" charset="-122"/>
              </a:rPr>
              <a:t>    FTP</a:t>
            </a:r>
            <a:r>
              <a:rPr lang="zh-CN" altLang="en-US" sz="2000" b="1" dirty="0">
                <a:latin typeface="黑体" pitchFamily="49" charset="-122"/>
              </a:rPr>
              <a:t>服务即文件传输服务，是</a:t>
            </a:r>
            <a:r>
              <a:rPr lang="en-US" altLang="zh-CN" sz="2000" b="1" dirty="0">
                <a:latin typeface="黑体" pitchFamily="49" charset="-122"/>
              </a:rPr>
              <a:t>Internet</a:t>
            </a:r>
            <a:r>
              <a:rPr lang="zh-CN" altLang="en-US" sz="2000" b="1" dirty="0">
                <a:latin typeface="黑体" pitchFamily="49" charset="-122"/>
              </a:rPr>
              <a:t>提供的最基本的服务之一，能实现网络中计算机之间文件的传送。它是一种实时的联机服务，是在网络通信协议</a:t>
            </a:r>
            <a:r>
              <a:rPr lang="en-US" altLang="zh-CN" sz="2000" b="1" dirty="0">
                <a:latin typeface="黑体" pitchFamily="49" charset="-122"/>
              </a:rPr>
              <a:t>FTP</a:t>
            </a:r>
            <a:r>
              <a:rPr lang="zh-CN" altLang="en-US" sz="2000" b="1" dirty="0">
                <a:latin typeface="黑体" pitchFamily="49" charset="-122"/>
              </a:rPr>
              <a:t>（</a:t>
            </a:r>
            <a:r>
              <a:rPr lang="en-US" altLang="zh-CN" sz="2000" b="1" dirty="0">
                <a:latin typeface="黑体" pitchFamily="49" charset="-122"/>
              </a:rPr>
              <a:t>File Transfer Protocol</a:t>
            </a:r>
            <a:r>
              <a:rPr lang="zh-CN" altLang="en-US" sz="2000" b="1" dirty="0">
                <a:latin typeface="黑体" pitchFamily="49" charset="-122"/>
              </a:rPr>
              <a:t>）上实现的。使用</a:t>
            </a:r>
            <a:r>
              <a:rPr lang="en-US" altLang="zh-CN" sz="2000" b="1" dirty="0">
                <a:latin typeface="黑体" pitchFamily="49" charset="-122"/>
              </a:rPr>
              <a:t>FTP</a:t>
            </a:r>
            <a:r>
              <a:rPr lang="zh-CN" altLang="en-US" sz="2000" b="1" dirty="0">
                <a:latin typeface="黑体" pitchFamily="49" charset="-122"/>
              </a:rPr>
              <a:t>可以传送文本文件、二进制文件、图像文件、声音文件、数据压缩文件等多种不同类型的文件。</a:t>
            </a:r>
          </a:p>
          <a:p>
            <a:pPr marL="0" indent="0">
              <a:buNone/>
            </a:pPr>
            <a:r>
              <a:rPr lang="zh-CN" altLang="en-US" sz="2000" b="1" dirty="0" smtClean="0">
                <a:latin typeface="黑体" pitchFamily="49" charset="-122"/>
              </a:rPr>
              <a:t>（</a:t>
            </a:r>
            <a:r>
              <a:rPr lang="en-US" altLang="zh-CN" sz="2000" b="1" dirty="0">
                <a:latin typeface="黑体" pitchFamily="49" charset="-122"/>
              </a:rPr>
              <a:t>5</a:t>
            </a:r>
            <a:r>
              <a:rPr lang="zh-CN" altLang="en-US" sz="2000" b="1" dirty="0">
                <a:latin typeface="黑体" pitchFamily="49" charset="-122"/>
              </a:rPr>
              <a:t>）</a:t>
            </a:r>
            <a:r>
              <a:rPr lang="en-US" altLang="zh-CN" sz="2000" b="1" dirty="0">
                <a:latin typeface="黑体" pitchFamily="49" charset="-122"/>
              </a:rPr>
              <a:t>Telnet</a:t>
            </a:r>
            <a:r>
              <a:rPr lang="zh-CN" altLang="en-US" sz="2000" b="1" dirty="0">
                <a:latin typeface="黑体" pitchFamily="49" charset="-122"/>
              </a:rPr>
              <a:t>服务</a:t>
            </a:r>
          </a:p>
          <a:p>
            <a:pPr marL="0" indent="0">
              <a:buNone/>
            </a:pPr>
            <a:r>
              <a:rPr lang="en-US" altLang="zh-CN" sz="2000" b="1" dirty="0" smtClean="0">
                <a:latin typeface="黑体" pitchFamily="49" charset="-122"/>
              </a:rPr>
              <a:t>    Telnet</a:t>
            </a:r>
            <a:r>
              <a:rPr lang="zh-CN" altLang="en-US" sz="2000" b="1" dirty="0">
                <a:latin typeface="黑体" pitchFamily="49" charset="-122"/>
              </a:rPr>
              <a:t>服务即远程登录服务，是在网络通信协议</a:t>
            </a:r>
            <a:r>
              <a:rPr lang="en-US" altLang="zh-CN" sz="2000" b="1" dirty="0">
                <a:latin typeface="黑体" pitchFamily="49" charset="-122"/>
              </a:rPr>
              <a:t>Telnet</a:t>
            </a:r>
            <a:r>
              <a:rPr lang="zh-CN" altLang="en-US" sz="2000" b="1" dirty="0">
                <a:latin typeface="黑体" pitchFamily="49" charset="-122"/>
              </a:rPr>
              <a:t>（</a:t>
            </a:r>
            <a:r>
              <a:rPr lang="en-US" altLang="zh-CN" sz="2000" b="1" dirty="0">
                <a:latin typeface="黑体" pitchFamily="49" charset="-122"/>
              </a:rPr>
              <a:t>Telecommunications Network</a:t>
            </a:r>
            <a:r>
              <a:rPr lang="zh-CN" altLang="en-US" sz="2000" b="1" dirty="0">
                <a:latin typeface="黑体" pitchFamily="49" charset="-122"/>
              </a:rPr>
              <a:t>）的支持下使本地计算机暂时成为远程计算机仿真终端的过程</a:t>
            </a:r>
            <a:r>
              <a:rPr lang="zh-CN" altLang="en-US" sz="2000" b="1" dirty="0" smtClean="0">
                <a:latin typeface="黑体" pitchFamily="49" charset="-122"/>
              </a:rPr>
              <a:t>。</a:t>
            </a:r>
            <a:endParaRPr lang="zh-CN" altLang="en-US" sz="2000" b="1" dirty="0">
              <a:latin typeface="黑体" pitchFamily="49" charset="-122"/>
            </a:endParaRPr>
          </a:p>
          <a:p>
            <a:pPr marL="0" indent="0">
              <a:buNone/>
            </a:pPr>
            <a:r>
              <a:rPr lang="en-US" altLang="zh-CN" sz="2000" b="1" dirty="0" smtClean="0">
                <a:latin typeface="黑体" pitchFamily="49" charset="-122"/>
              </a:rPr>
              <a:t>    Telnet</a:t>
            </a:r>
            <a:r>
              <a:rPr lang="zh-CN" altLang="en-US" sz="2000" b="1" dirty="0">
                <a:latin typeface="黑体" pitchFamily="49" charset="-122"/>
              </a:rPr>
              <a:t>是一个强有力的资源共享工具，许多大学图书馆都通过</a:t>
            </a:r>
            <a:r>
              <a:rPr lang="en-US" altLang="zh-CN" sz="2000" b="1" dirty="0">
                <a:latin typeface="黑体" pitchFamily="49" charset="-122"/>
              </a:rPr>
              <a:t>Telnet</a:t>
            </a:r>
            <a:r>
              <a:rPr lang="zh-CN" altLang="en-US" sz="2000" b="1" dirty="0">
                <a:latin typeface="黑体" pitchFamily="49" charset="-122"/>
              </a:rPr>
              <a:t>对外提供联机检索服务。</a:t>
            </a:r>
          </a:p>
          <a:p>
            <a:pPr marL="0" indent="0">
              <a:lnSpc>
                <a:spcPct val="150000"/>
              </a:lnSpc>
              <a:buNone/>
            </a:pPr>
            <a:endParaRPr lang="zh-CN" altLang="en-US" sz="2000" b="1" dirty="0">
              <a:latin typeface="黑体" pitchFamily="49" charset="-122"/>
            </a:endParaRPr>
          </a:p>
        </p:txBody>
      </p:sp>
    </p:spTree>
    <p:extLst>
      <p:ext uri="{BB962C8B-B14F-4D97-AF65-F5344CB8AC3E}">
        <p14:creationId xmlns:p14="http://schemas.microsoft.com/office/powerpoint/2010/main" val="3611810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578563">
                                            <p:txEl>
                                              <p:pRg st="3" end="3"/>
                                            </p:txEl>
                                          </p:spTgt>
                                        </p:tgtEl>
                                        <p:attrNameLst>
                                          <p:attrName>style.visibility</p:attrName>
                                        </p:attrNameLst>
                                      </p:cBhvr>
                                      <p:to>
                                        <p:strVal val="visible"/>
                                      </p:to>
                                    </p:set>
                                    <p:anim calcmode="lin" valueType="num">
                                      <p:cBhvr additive="base">
                                        <p:cTn id="22" dur="500" fill="hold"/>
                                        <p:tgtEl>
                                          <p:spTgt spid="57856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578563">
                                            <p:txEl>
                                              <p:pRg st="4" end="4"/>
                                            </p:txEl>
                                          </p:spTgt>
                                        </p:tgtEl>
                                        <p:attrNameLst>
                                          <p:attrName>style.visibility</p:attrName>
                                        </p:attrNameLst>
                                      </p:cBhvr>
                                      <p:to>
                                        <p:strVal val="visible"/>
                                      </p:to>
                                    </p:set>
                                    <p:anim calcmode="lin" valueType="num">
                                      <p:cBhvr additive="base">
                                        <p:cTn id="27" dur="500" fill="hold"/>
                                        <p:tgtEl>
                                          <p:spTgt spid="57856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785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54</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en-US" altLang="zh-CN" sz="2400" b="0" dirty="0" smtClean="0">
                <a:latin typeface="+mj-ea"/>
              </a:rPr>
              <a:t>INTERNET</a:t>
            </a:r>
            <a:r>
              <a:rPr lang="zh-CN" altLang="en-US" sz="2400" b="0" dirty="0" smtClean="0">
                <a:latin typeface="+mj-ea"/>
              </a:rPr>
              <a:t>基本服务</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556792"/>
            <a:ext cx="7848872" cy="4104456"/>
          </a:xfrm>
        </p:spPr>
        <p:txBody>
          <a:bodyPr/>
          <a:lstStyle/>
          <a:p>
            <a:pPr marL="0" indent="0">
              <a:buNone/>
            </a:pPr>
            <a:r>
              <a:rPr lang="zh-CN" altLang="en-US" sz="2000" b="1" dirty="0">
                <a:latin typeface="黑体" pitchFamily="49" charset="-122"/>
              </a:rPr>
              <a:t>（</a:t>
            </a:r>
            <a:r>
              <a:rPr lang="en-US" altLang="zh-CN" sz="2000" b="1" dirty="0">
                <a:latin typeface="黑体" pitchFamily="49" charset="-122"/>
              </a:rPr>
              <a:t>6</a:t>
            </a:r>
            <a:r>
              <a:rPr lang="zh-CN" altLang="en-US" sz="2000" b="1" dirty="0">
                <a:latin typeface="黑体" pitchFamily="49" charset="-122"/>
              </a:rPr>
              <a:t>）</a:t>
            </a:r>
            <a:r>
              <a:rPr lang="en-US" altLang="zh-CN" sz="2000" b="1" dirty="0">
                <a:latin typeface="黑体" pitchFamily="49" charset="-122"/>
              </a:rPr>
              <a:t>BBS</a:t>
            </a:r>
            <a:r>
              <a:rPr lang="zh-CN" altLang="en-US" sz="2000" b="1" dirty="0">
                <a:latin typeface="黑体" pitchFamily="49" charset="-122"/>
              </a:rPr>
              <a:t>服务</a:t>
            </a:r>
          </a:p>
          <a:p>
            <a:pPr marL="0" indent="0">
              <a:buNone/>
            </a:pPr>
            <a:r>
              <a:rPr lang="en-US" altLang="zh-CN" sz="2000" b="1" dirty="0" smtClean="0">
                <a:latin typeface="黑体" pitchFamily="49" charset="-122"/>
              </a:rPr>
              <a:t>    BBS</a:t>
            </a:r>
            <a:r>
              <a:rPr lang="zh-CN" altLang="en-US" sz="2000" b="1" dirty="0">
                <a:latin typeface="黑体" pitchFamily="49" charset="-122"/>
              </a:rPr>
              <a:t>（</a:t>
            </a:r>
            <a:r>
              <a:rPr lang="en-US" altLang="zh-CN" sz="2000" b="1" dirty="0">
                <a:latin typeface="黑体" pitchFamily="49" charset="-122"/>
              </a:rPr>
              <a:t>Bulletin Board System</a:t>
            </a:r>
            <a:r>
              <a:rPr lang="zh-CN" altLang="en-US" sz="2000" b="1" dirty="0">
                <a:latin typeface="黑体" pitchFamily="49" charset="-122"/>
              </a:rPr>
              <a:t>）服务即电子公告牌，也称为网络论坛，是一种用于公布信息和提供网上专题讨论、交流的方式，能提供信件讨论、软件下载、在线聊天等多种服务。</a:t>
            </a:r>
          </a:p>
          <a:p>
            <a:pPr marL="0" indent="0">
              <a:buNone/>
            </a:pPr>
            <a:r>
              <a:rPr lang="zh-CN" altLang="en-US" sz="2000" b="1" dirty="0">
                <a:latin typeface="黑体" pitchFamily="49" charset="-122"/>
              </a:rPr>
              <a:t>（</a:t>
            </a:r>
            <a:r>
              <a:rPr lang="en-US" altLang="zh-CN" sz="2000" b="1" dirty="0">
                <a:latin typeface="黑体" pitchFamily="49" charset="-122"/>
              </a:rPr>
              <a:t>7</a:t>
            </a:r>
            <a:r>
              <a:rPr lang="zh-CN" altLang="en-US" sz="2000" b="1" dirty="0">
                <a:latin typeface="黑体" pitchFamily="49" charset="-122"/>
              </a:rPr>
              <a:t>）</a:t>
            </a:r>
            <a:r>
              <a:rPr lang="en-US" altLang="zh-CN" sz="2000" b="1" dirty="0">
                <a:latin typeface="黑体" pitchFamily="49" charset="-122"/>
              </a:rPr>
              <a:t>Usenet</a:t>
            </a:r>
            <a:r>
              <a:rPr lang="zh-CN" altLang="en-US" sz="2000" b="1" dirty="0">
                <a:latin typeface="黑体" pitchFamily="49" charset="-122"/>
              </a:rPr>
              <a:t>服务</a:t>
            </a:r>
          </a:p>
          <a:p>
            <a:pPr marL="0" indent="0">
              <a:buNone/>
            </a:pPr>
            <a:r>
              <a:rPr lang="en-US" altLang="zh-CN" sz="2000" b="1" dirty="0" smtClean="0">
                <a:latin typeface="黑体" pitchFamily="49" charset="-122"/>
              </a:rPr>
              <a:t>    Usenet</a:t>
            </a:r>
            <a:r>
              <a:rPr lang="zh-CN" altLang="en-US" sz="2000" b="1" dirty="0">
                <a:latin typeface="黑体" pitchFamily="49" charset="-122"/>
              </a:rPr>
              <a:t>即网络新闻组，简单地说就是一个基于网络的计算机组合，这些计算机被称为新闻服务器，不同的用户通过一些软件可连接到新闻服务器，阅读其他人的消息并可以参与讨论。</a:t>
            </a:r>
          </a:p>
          <a:p>
            <a:pPr marL="0" indent="0">
              <a:buNone/>
            </a:pPr>
            <a:r>
              <a:rPr lang="zh-CN" altLang="en-US" sz="2000" b="1" dirty="0">
                <a:latin typeface="黑体" pitchFamily="49" charset="-122"/>
              </a:rPr>
              <a:t>（</a:t>
            </a:r>
            <a:r>
              <a:rPr lang="en-US" altLang="zh-CN" sz="2000" b="1" dirty="0">
                <a:latin typeface="黑体" pitchFamily="49" charset="-122"/>
              </a:rPr>
              <a:t>8</a:t>
            </a:r>
            <a:r>
              <a:rPr lang="zh-CN" altLang="en-US" sz="2000" b="1" dirty="0">
                <a:latin typeface="黑体" pitchFamily="49" charset="-122"/>
              </a:rPr>
              <a:t>）其他服务</a:t>
            </a:r>
          </a:p>
          <a:p>
            <a:pPr marL="0" indent="0">
              <a:buNone/>
            </a:pPr>
            <a:r>
              <a:rPr lang="en-US" altLang="zh-CN" sz="2000" b="1" dirty="0" smtClean="0">
                <a:latin typeface="黑体" pitchFamily="49" charset="-122"/>
              </a:rPr>
              <a:t>    Internet</a:t>
            </a:r>
            <a:r>
              <a:rPr lang="zh-CN" altLang="en-US" sz="2000" b="1" dirty="0">
                <a:latin typeface="黑体" pitchFamily="49" charset="-122"/>
              </a:rPr>
              <a:t>还提供其他很多服务，如：文档检索服务</a:t>
            </a:r>
            <a:r>
              <a:rPr lang="en-US" altLang="zh-CN" sz="2000" b="1" dirty="0">
                <a:latin typeface="黑体" pitchFamily="49" charset="-122"/>
              </a:rPr>
              <a:t>Archie</a:t>
            </a:r>
            <a:r>
              <a:rPr lang="zh-CN" altLang="en-US" sz="2000" b="1" dirty="0">
                <a:latin typeface="黑体" pitchFamily="49" charset="-122"/>
              </a:rPr>
              <a:t>、关键词查询服务</a:t>
            </a:r>
            <a:r>
              <a:rPr lang="en-US" altLang="zh-CN" sz="2000" b="1" dirty="0">
                <a:latin typeface="黑体" pitchFamily="49" charset="-122"/>
              </a:rPr>
              <a:t>WAIS</a:t>
            </a:r>
            <a:r>
              <a:rPr lang="zh-CN" altLang="en-US" sz="2000" b="1" dirty="0">
                <a:latin typeface="黑体" pitchFamily="49" charset="-122"/>
              </a:rPr>
              <a:t>、菜单检索服务</a:t>
            </a:r>
            <a:r>
              <a:rPr lang="en-US" altLang="zh-CN" sz="2000" b="1" dirty="0">
                <a:latin typeface="黑体" pitchFamily="49" charset="-122"/>
              </a:rPr>
              <a:t>Gopher</a:t>
            </a:r>
            <a:r>
              <a:rPr lang="zh-CN" altLang="en-US" sz="2000" b="1" dirty="0">
                <a:latin typeface="黑体" pitchFamily="49" charset="-122"/>
              </a:rPr>
              <a:t>、</a:t>
            </a:r>
            <a:r>
              <a:rPr lang="en-US" altLang="zh-CN" sz="2000" b="1" dirty="0">
                <a:latin typeface="黑体" pitchFamily="49" charset="-122"/>
              </a:rPr>
              <a:t>IP</a:t>
            </a:r>
            <a:r>
              <a:rPr lang="zh-CN" altLang="en-US" sz="2000" b="1" dirty="0">
                <a:latin typeface="黑体" pitchFamily="49" charset="-122"/>
              </a:rPr>
              <a:t>电话、博客</a:t>
            </a:r>
            <a:r>
              <a:rPr lang="en-US" altLang="zh-CN" sz="2000" b="1" dirty="0">
                <a:latin typeface="黑体" pitchFamily="49" charset="-122"/>
              </a:rPr>
              <a:t>Blog</a:t>
            </a:r>
            <a:r>
              <a:rPr lang="zh-CN" altLang="en-US" sz="2000" b="1" dirty="0">
                <a:latin typeface="黑体" pitchFamily="49" charset="-122"/>
              </a:rPr>
              <a:t>、播客</a:t>
            </a:r>
            <a:r>
              <a:rPr lang="en-US" altLang="zh-CN" sz="2000" b="1" dirty="0">
                <a:latin typeface="黑体" pitchFamily="49" charset="-122"/>
              </a:rPr>
              <a:t>Podcasting</a:t>
            </a:r>
            <a:r>
              <a:rPr lang="zh-CN" altLang="en-US" sz="2000" b="1" dirty="0">
                <a:latin typeface="黑体" pitchFamily="49" charset="-122"/>
              </a:rPr>
              <a:t>、网络影音、电子商务等等。</a:t>
            </a:r>
          </a:p>
          <a:p>
            <a:pPr marL="0" indent="0">
              <a:buNone/>
            </a:pPr>
            <a:endParaRPr lang="zh-CN" altLang="en-US" sz="2000" b="1" dirty="0">
              <a:latin typeface="黑体" pitchFamily="49" charset="-122"/>
            </a:endParaRPr>
          </a:p>
        </p:txBody>
      </p:sp>
    </p:spTree>
    <p:extLst>
      <p:ext uri="{BB962C8B-B14F-4D97-AF65-F5344CB8AC3E}">
        <p14:creationId xmlns:p14="http://schemas.microsoft.com/office/powerpoint/2010/main" val="2002859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578563">
                                            <p:txEl>
                                              <p:pRg st="3" end="3"/>
                                            </p:txEl>
                                          </p:spTgt>
                                        </p:tgtEl>
                                        <p:attrNameLst>
                                          <p:attrName>style.visibility</p:attrName>
                                        </p:attrNameLst>
                                      </p:cBhvr>
                                      <p:to>
                                        <p:strVal val="visible"/>
                                      </p:to>
                                    </p:set>
                                    <p:anim calcmode="lin" valueType="num">
                                      <p:cBhvr additive="base">
                                        <p:cTn id="22" dur="500" fill="hold"/>
                                        <p:tgtEl>
                                          <p:spTgt spid="57856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578563">
                                            <p:txEl>
                                              <p:pRg st="4" end="4"/>
                                            </p:txEl>
                                          </p:spTgt>
                                        </p:tgtEl>
                                        <p:attrNameLst>
                                          <p:attrName>style.visibility</p:attrName>
                                        </p:attrNameLst>
                                      </p:cBhvr>
                                      <p:to>
                                        <p:strVal val="visible"/>
                                      </p:to>
                                    </p:set>
                                    <p:anim calcmode="lin" valueType="num">
                                      <p:cBhvr additive="base">
                                        <p:cTn id="27" dur="500" fill="hold"/>
                                        <p:tgtEl>
                                          <p:spTgt spid="57856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7856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2" fill="hold" nodeType="afterEffect">
                                  <p:stCondLst>
                                    <p:cond delay="0"/>
                                  </p:stCondLst>
                                  <p:childTnLst>
                                    <p:set>
                                      <p:cBhvr>
                                        <p:cTn id="31" dur="1" fill="hold">
                                          <p:stCondLst>
                                            <p:cond delay="0"/>
                                          </p:stCondLst>
                                        </p:cTn>
                                        <p:tgtEl>
                                          <p:spTgt spid="578563">
                                            <p:txEl>
                                              <p:pRg st="5" end="5"/>
                                            </p:txEl>
                                          </p:spTgt>
                                        </p:tgtEl>
                                        <p:attrNameLst>
                                          <p:attrName>style.visibility</p:attrName>
                                        </p:attrNameLst>
                                      </p:cBhvr>
                                      <p:to>
                                        <p:strVal val="visible"/>
                                      </p:to>
                                    </p:set>
                                    <p:anim calcmode="lin" valueType="num">
                                      <p:cBhvr additive="base">
                                        <p:cTn id="32" dur="500" fill="hold"/>
                                        <p:tgtEl>
                                          <p:spTgt spid="57856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785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4"/>
          <p:cNvSpPr>
            <a:spLocks noGrp="1" noChangeArrowheads="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F500792D-9233-483C-B26A-E6A42694CE1A}" type="slidenum">
              <a:rPr lang="en-US" altLang="zh-CN" b="0">
                <a:solidFill>
                  <a:srgbClr val="FFFFFF"/>
                </a:solidFill>
                <a:ea typeface="宋体" pitchFamily="2" charset="-122"/>
              </a:rPr>
              <a:pPr eaLnBrk="1" hangingPunct="1"/>
              <a:t>55</a:t>
            </a:fld>
            <a:endParaRPr lang="en-US" altLang="zh-CN" b="0" dirty="0">
              <a:solidFill>
                <a:srgbClr val="FFFFFF"/>
              </a:solidFill>
              <a:ea typeface="宋体" pitchFamily="2" charset="-122"/>
            </a:endParaRPr>
          </a:p>
        </p:txBody>
      </p:sp>
      <p:sp>
        <p:nvSpPr>
          <p:cNvPr id="577539" name="Text Box 3" descr="OOOPIC_vipvip_20080918214459585784a2fb4d9263105"/>
          <p:cNvSpPr txBox="1">
            <a:spLocks noChangeArrowheads="1"/>
          </p:cNvSpPr>
          <p:nvPr/>
        </p:nvSpPr>
        <p:spPr bwMode="auto">
          <a:xfrm>
            <a:off x="2771775" y="1052513"/>
            <a:ext cx="6372225" cy="707886"/>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50000"/>
              </a:spcBef>
              <a:spcAft>
                <a:spcPct val="0"/>
              </a:spcAft>
              <a:defRPr/>
            </a:pPr>
            <a:r>
              <a:rPr lang="zh-CN" altLang="en-US" sz="4000" smtClean="0">
                <a:solidFill>
                  <a:srgbClr val="330066"/>
                </a:solidFill>
                <a:effectLst>
                  <a:outerShdw blurRad="38100" dist="38100" dir="2700000" algn="tl">
                    <a:srgbClr val="C0C0C0"/>
                  </a:outerShdw>
                </a:effectLst>
                <a:latin typeface="华文琥珀" pitchFamily="2" charset="-122"/>
                <a:ea typeface="华文琥珀" pitchFamily="2" charset="-122"/>
              </a:rPr>
              <a:t>应用操作</a:t>
            </a:r>
            <a:r>
              <a:rPr lang="en-US" altLang="zh-CN" sz="4000" smtClean="0">
                <a:solidFill>
                  <a:srgbClr val="330066"/>
                </a:solidFill>
                <a:effectLst>
                  <a:outerShdw blurRad="38100" dist="38100" dir="2700000" algn="tl">
                    <a:srgbClr val="C0C0C0"/>
                  </a:outerShdw>
                </a:effectLst>
                <a:latin typeface="华文琥珀" pitchFamily="2" charset="-122"/>
                <a:ea typeface="华文琥珀" pitchFamily="2" charset="-122"/>
              </a:rPr>
              <a:t>5 </a:t>
            </a:r>
            <a:r>
              <a:rPr lang="zh-CN" altLang="en-US" sz="4000" smtClean="0">
                <a:solidFill>
                  <a:srgbClr val="330066"/>
                </a:solidFill>
                <a:effectLst>
                  <a:outerShdw blurRad="38100" dist="38100" dir="2700000" algn="tl">
                    <a:srgbClr val="C0C0C0"/>
                  </a:outerShdw>
                </a:effectLst>
                <a:latin typeface="华文琥珀" pitchFamily="2" charset="-122"/>
                <a:ea typeface="华文琥珀" pitchFamily="2" charset="-122"/>
              </a:rPr>
              <a:t>计算机网络</a:t>
            </a:r>
            <a:r>
              <a:rPr lang="zh-CN" altLang="en-US" sz="4000" dirty="0">
                <a:solidFill>
                  <a:srgbClr val="330066"/>
                </a:solidFill>
                <a:effectLst>
                  <a:outerShdw blurRad="38100" dist="38100" dir="2700000" algn="tl">
                    <a:srgbClr val="C0C0C0"/>
                  </a:outerShdw>
                </a:effectLst>
                <a:latin typeface="华文琥珀" pitchFamily="2" charset="-122"/>
                <a:ea typeface="华文琥珀" pitchFamily="2" charset="-122"/>
              </a:rPr>
              <a:t>应用</a:t>
            </a:r>
          </a:p>
        </p:txBody>
      </p:sp>
      <p:sp>
        <p:nvSpPr>
          <p:cNvPr id="5" name="Rectangle 4" descr="OOOPIC_vipvip_20080918214459585784a2fb4d9263105"/>
          <p:cNvSpPr>
            <a:spLocks noChangeArrowheads="1"/>
          </p:cNvSpPr>
          <p:nvPr/>
        </p:nvSpPr>
        <p:spPr bwMode="auto">
          <a:xfrm>
            <a:off x="611188" y="3343049"/>
            <a:ext cx="7345188" cy="1754326"/>
          </a:xfrm>
          <a:prstGeom prst="rect">
            <a:avLst/>
          </a:prstGeom>
          <a:noFill/>
          <a:ln>
            <a:noFill/>
          </a:ln>
          <a:effectLst>
            <a:outerShdw dist="563972" dir="14049741" sx="125000" sy="125000" algn="tl" rotWithShape="0">
              <a:schemeClr val="bg2">
                <a:alpha val="79999"/>
              </a:schemeClr>
            </a:outerShdw>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nchor="ctr">
            <a:spAutoFit/>
          </a:bodyPr>
          <a:lstStyle/>
          <a:p>
            <a:pPr fontAlgn="base">
              <a:lnSpc>
                <a:spcPct val="150000"/>
              </a:lnSpc>
              <a:spcBef>
                <a:spcPct val="0"/>
              </a:spcBef>
              <a:spcAft>
                <a:spcPct val="0"/>
              </a:spcAft>
              <a:buClr>
                <a:srgbClr val="330066"/>
              </a:buClr>
              <a:buFont typeface="Wingdings" pitchFamily="2" charset="2"/>
              <a:buChar char="l"/>
            </a:pPr>
            <a:r>
              <a:rPr lang="zh-CN" altLang="en-US" b="1" spc="-150" dirty="0" smtClean="0">
                <a:latin typeface="黑体" pitchFamily="49" charset="-122"/>
                <a:hlinkClick r:id="rId3" action="ppaction://hlinksldjump"/>
              </a:rPr>
              <a:t>计算机网络</a:t>
            </a:r>
            <a:r>
              <a:rPr lang="zh-CN" altLang="en-US" b="1" spc="-150" dirty="0">
                <a:latin typeface="黑体" pitchFamily="49" charset="-122"/>
                <a:hlinkClick r:id="rId3" action="ppaction://hlinksldjump"/>
              </a:rPr>
              <a:t>基础：计算机网络的发展、功能、分类、拓扑结构和</a:t>
            </a:r>
            <a:r>
              <a:rPr lang="zh-CN" altLang="en-US" b="1" spc="-150" dirty="0" smtClean="0">
                <a:latin typeface="黑体" pitchFamily="49" charset="-122"/>
                <a:hlinkClick r:id="rId3" action="ppaction://hlinksldjump"/>
              </a:rPr>
              <a:t>体系结构</a:t>
            </a:r>
            <a:endParaRPr lang="zh-CN" altLang="en-US" b="1" spc="-150" dirty="0">
              <a:latin typeface="黑体" pitchFamily="49" charset="-122"/>
            </a:endParaRPr>
          </a:p>
          <a:p>
            <a:pPr fontAlgn="base">
              <a:lnSpc>
                <a:spcPct val="150000"/>
              </a:lnSpc>
              <a:spcBef>
                <a:spcPct val="0"/>
              </a:spcBef>
              <a:spcAft>
                <a:spcPct val="0"/>
              </a:spcAft>
              <a:buClr>
                <a:srgbClr val="330066"/>
              </a:buClr>
              <a:buFont typeface="Wingdings" pitchFamily="2" charset="2"/>
              <a:buChar char="l"/>
            </a:pPr>
            <a:r>
              <a:rPr lang="zh-CN" altLang="en-US" b="1" spc="-150" dirty="0" smtClean="0">
                <a:latin typeface="黑体" pitchFamily="49" charset="-122"/>
                <a:hlinkClick r:id="rId4" action="ppaction://hlinksldjump"/>
              </a:rPr>
              <a:t>局域网</a:t>
            </a:r>
            <a:r>
              <a:rPr lang="zh-CN" altLang="en-US" b="1" spc="-150" dirty="0">
                <a:latin typeface="黑体" pitchFamily="49" charset="-122"/>
                <a:hlinkClick r:id="rId4" action="ppaction://hlinksldjump"/>
              </a:rPr>
              <a:t>：局域网的基本概念、组成，传输介质和网络互联</a:t>
            </a:r>
            <a:r>
              <a:rPr lang="zh-CN" altLang="en-US" b="1" spc="-150" dirty="0" smtClean="0">
                <a:latin typeface="黑体" pitchFamily="49" charset="-122"/>
                <a:hlinkClick r:id="rId4" action="ppaction://hlinksldjump"/>
              </a:rPr>
              <a:t>设备</a:t>
            </a:r>
            <a:endParaRPr lang="zh-CN" altLang="en-US" b="1" spc="-150" dirty="0">
              <a:latin typeface="黑体" pitchFamily="49" charset="-122"/>
            </a:endParaRPr>
          </a:p>
          <a:p>
            <a:pPr fontAlgn="base">
              <a:lnSpc>
                <a:spcPct val="150000"/>
              </a:lnSpc>
              <a:spcBef>
                <a:spcPct val="0"/>
              </a:spcBef>
              <a:spcAft>
                <a:spcPct val="0"/>
              </a:spcAft>
              <a:buClr>
                <a:srgbClr val="330066"/>
              </a:buClr>
              <a:buFont typeface="Wingdings" pitchFamily="2" charset="2"/>
              <a:buChar char="l"/>
            </a:pPr>
            <a:r>
              <a:rPr lang="en-US" altLang="zh-CN" b="1" spc="-150" dirty="0" smtClean="0">
                <a:latin typeface="黑体" pitchFamily="49" charset="-122"/>
                <a:hlinkClick r:id="rId5" action="ppaction://hlinksldjump"/>
              </a:rPr>
              <a:t>Internet</a:t>
            </a:r>
            <a:r>
              <a:rPr lang="zh-CN" altLang="en-US" b="1" spc="-150" dirty="0">
                <a:latin typeface="黑体" pitchFamily="49" charset="-122"/>
                <a:hlinkClick r:id="rId5" action="ppaction://hlinksldjump"/>
              </a:rPr>
              <a:t>的基础知识：</a:t>
            </a:r>
            <a:r>
              <a:rPr lang="en-US" altLang="zh-CN" b="1" spc="-150" dirty="0">
                <a:latin typeface="黑体" pitchFamily="49" charset="-122"/>
                <a:hlinkClick r:id="rId5" action="ppaction://hlinksldjump"/>
              </a:rPr>
              <a:t>Internet</a:t>
            </a:r>
            <a:r>
              <a:rPr lang="zh-CN" altLang="en-US" b="1" spc="-150" dirty="0">
                <a:latin typeface="黑体" pitchFamily="49" charset="-122"/>
                <a:hlinkClick r:id="rId5" action="ppaction://hlinksldjump"/>
              </a:rPr>
              <a:t>发展、基本服务和常见的扩展</a:t>
            </a:r>
            <a:r>
              <a:rPr lang="zh-CN" altLang="en-US" b="1" spc="-150" dirty="0" smtClean="0">
                <a:latin typeface="黑体" pitchFamily="49" charset="-122"/>
                <a:hlinkClick r:id="rId5" action="ppaction://hlinksldjump"/>
              </a:rPr>
              <a:t>服务</a:t>
            </a:r>
            <a:endParaRPr lang="zh-CN" altLang="en-US" b="1" spc="-150" dirty="0">
              <a:latin typeface="黑体" pitchFamily="49" charset="-122"/>
            </a:endParaRPr>
          </a:p>
          <a:p>
            <a:pPr fontAlgn="base">
              <a:lnSpc>
                <a:spcPct val="150000"/>
              </a:lnSpc>
              <a:spcBef>
                <a:spcPct val="0"/>
              </a:spcBef>
              <a:spcAft>
                <a:spcPct val="0"/>
              </a:spcAft>
              <a:buClr>
                <a:srgbClr val="330066"/>
              </a:buClr>
              <a:buFont typeface="Wingdings" pitchFamily="2" charset="2"/>
              <a:buChar char="l"/>
            </a:pPr>
            <a:r>
              <a:rPr lang="en-US" altLang="zh-CN" b="1" spc="-150" dirty="0" smtClean="0">
                <a:solidFill>
                  <a:schemeClr val="accent6">
                    <a:lumMod val="75000"/>
                  </a:schemeClr>
                </a:solidFill>
                <a:latin typeface="黑体" pitchFamily="49" charset="-122"/>
              </a:rPr>
              <a:t>Internet</a:t>
            </a:r>
            <a:r>
              <a:rPr lang="zh-CN" altLang="en-US" b="1" spc="-150" dirty="0">
                <a:solidFill>
                  <a:schemeClr val="accent6">
                    <a:lumMod val="75000"/>
                  </a:schemeClr>
                </a:solidFill>
                <a:latin typeface="黑体" pitchFamily="49" charset="-122"/>
              </a:rPr>
              <a:t>接入：接入</a:t>
            </a:r>
            <a:r>
              <a:rPr lang="en-US" altLang="zh-CN" b="1" spc="-150" dirty="0">
                <a:solidFill>
                  <a:schemeClr val="accent6">
                    <a:lumMod val="75000"/>
                  </a:schemeClr>
                </a:solidFill>
                <a:latin typeface="黑体" pitchFamily="49" charset="-122"/>
              </a:rPr>
              <a:t>Internet</a:t>
            </a:r>
            <a:r>
              <a:rPr lang="zh-CN" altLang="en-US" b="1" spc="-150" dirty="0">
                <a:solidFill>
                  <a:schemeClr val="accent6">
                    <a:lumMod val="75000"/>
                  </a:schemeClr>
                </a:solidFill>
                <a:latin typeface="黑体" pitchFamily="49" charset="-122"/>
              </a:rPr>
              <a:t>的基本方法，</a:t>
            </a:r>
            <a:r>
              <a:rPr lang="en-US" altLang="zh-CN" b="1" spc="-150" dirty="0">
                <a:solidFill>
                  <a:schemeClr val="accent6">
                    <a:lumMod val="75000"/>
                  </a:schemeClr>
                </a:solidFill>
                <a:latin typeface="黑体" pitchFamily="49" charset="-122"/>
              </a:rPr>
              <a:t>TCP/IP</a:t>
            </a:r>
            <a:r>
              <a:rPr lang="zh-CN" altLang="en-US" b="1" spc="-150" dirty="0">
                <a:solidFill>
                  <a:schemeClr val="accent6">
                    <a:lumMod val="75000"/>
                  </a:schemeClr>
                </a:solidFill>
                <a:latin typeface="黑体" pitchFamily="49" charset="-122"/>
              </a:rPr>
              <a:t>协议，域名和</a:t>
            </a:r>
            <a:r>
              <a:rPr lang="en-US" altLang="zh-CN" b="1" spc="-150" dirty="0">
                <a:solidFill>
                  <a:schemeClr val="accent6">
                    <a:lumMod val="75000"/>
                  </a:schemeClr>
                </a:solidFill>
                <a:latin typeface="黑体" pitchFamily="49" charset="-122"/>
              </a:rPr>
              <a:t>IP</a:t>
            </a:r>
            <a:r>
              <a:rPr lang="zh-CN" altLang="en-US" b="1" spc="-150" dirty="0" smtClean="0">
                <a:solidFill>
                  <a:schemeClr val="accent6">
                    <a:lumMod val="75000"/>
                  </a:schemeClr>
                </a:solidFill>
                <a:latin typeface="黑体" pitchFamily="49" charset="-122"/>
              </a:rPr>
              <a:t>地址</a:t>
            </a:r>
            <a:endParaRPr lang="zh-CN" altLang="en-US" b="1" spc="-150" dirty="0">
              <a:solidFill>
                <a:schemeClr val="accent6">
                  <a:lumMod val="75000"/>
                </a:schemeClr>
              </a:solidFill>
              <a:latin typeface="黑体" pitchFamily="49" charset="-122"/>
            </a:endParaRPr>
          </a:p>
        </p:txBody>
      </p:sp>
    </p:spTree>
    <p:extLst>
      <p:ext uri="{BB962C8B-B14F-4D97-AF65-F5344CB8AC3E}">
        <p14:creationId xmlns:p14="http://schemas.microsoft.com/office/powerpoint/2010/main" val="493849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0" end="0"/>
                                            </p:txEl>
                                          </p:spTgt>
                                        </p:tgtEl>
                                        <p:attrNameLst>
                                          <p:attrName>ppt_c</p:attrName>
                                        </p:attrNameLst>
                                      </p:cBhvr>
                                      <p:to>
                                        <a:schemeClr val="accent2"/>
                                      </p:to>
                                    </p:animClr>
                                  </p:subTnLst>
                                </p:cTn>
                              </p:par>
                            </p:childTnLst>
                          </p:cTn>
                        </p:par>
                        <p:par>
                          <p:cTn id="9" fill="hold">
                            <p:stCondLst>
                              <p:cond delay="500"/>
                            </p:stCondLst>
                            <p:childTnLst>
                              <p:par>
                                <p:cTn id="10" presetID="2" presetClass="entr" presetSubtype="6" fill="hold" nodeType="afterEffect">
                                  <p:stCondLst>
                                    <p:cond delay="0"/>
                                  </p:stCondLst>
                                  <p:iterate type="lt">
                                    <p:tmPct val="0"/>
                                  </p:iterate>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1" end="1"/>
                                            </p:txEl>
                                          </p:spTgt>
                                        </p:tgtEl>
                                        <p:attrNameLst>
                                          <p:attrName>ppt_c</p:attrName>
                                        </p:attrNameLst>
                                      </p:cBhvr>
                                      <p:to>
                                        <a:schemeClr val="accent2"/>
                                      </p:to>
                                    </p:animClr>
                                  </p:subTnLst>
                                </p:cTn>
                              </p:par>
                            </p:childTnLst>
                          </p:cTn>
                        </p:par>
                        <p:par>
                          <p:cTn id="14" fill="hold">
                            <p:stCondLst>
                              <p:cond delay="1000"/>
                            </p:stCondLst>
                            <p:childTnLst>
                              <p:par>
                                <p:cTn id="15" presetID="2" presetClass="entr" presetSubtype="6" fill="hold" nodeType="afterEffect">
                                  <p:stCondLst>
                                    <p:cond delay="0"/>
                                  </p:stCondLst>
                                  <p:iterate type="lt">
                                    <p:tmPct val="0"/>
                                  </p:iterate>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2" end="2"/>
                                            </p:txEl>
                                          </p:spTgt>
                                        </p:tgtEl>
                                        <p:attrNameLst>
                                          <p:attrName>ppt_c</p:attrName>
                                        </p:attrNameLst>
                                      </p:cBhvr>
                                      <p:to>
                                        <a:schemeClr val="accent2"/>
                                      </p:to>
                                    </p:animClr>
                                  </p:subTnLst>
                                </p:cTn>
                              </p:par>
                            </p:childTnLst>
                          </p:cTn>
                        </p:par>
                        <p:par>
                          <p:cTn id="19" fill="hold">
                            <p:stCondLst>
                              <p:cond delay="1500"/>
                            </p:stCondLst>
                            <p:childTnLst>
                              <p:par>
                                <p:cTn id="20" presetID="2" presetClass="entr" presetSubtype="6" fill="hold" nodeType="afterEffect">
                                  <p:stCondLst>
                                    <p:cond delay="0"/>
                                  </p:stCondLst>
                                  <p:iterate type="lt">
                                    <p:tmPct val="0"/>
                                  </p:iterate>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3" end="3"/>
                                            </p:txEl>
                                          </p:spTgt>
                                        </p:tgtEl>
                                        <p:attrNameLst>
                                          <p:attrName>ppt_c</p:attrName>
                                        </p:attrNameLst>
                                      </p:cBhvr>
                                      <p:to>
                                        <a:schemeClr val="accent2"/>
                                      </p:to>
                                    </p:animClr>
                                  </p:subTnLst>
                                </p:cTn>
                              </p:par>
                            </p:childTnLst>
                          </p:cTn>
                        </p:par>
                        <p:par>
                          <p:cTn id="24" fill="hold">
                            <p:stCondLst>
                              <p:cond delay="2000"/>
                            </p:stCondLst>
                            <p:childTnLst>
                              <p:par>
                                <p:cTn id="2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26" dur="1000" accel="50000" decel="50000" autoRev="1" fill="hold">
                                          <p:stCondLst>
                                            <p:cond delay="0"/>
                                          </p:stCondLst>
                                        </p:cTn>
                                        <p:tgtEl>
                                          <p:spTgt spid="5">
                                            <p:txEl>
                                              <p:pRg st="0" end="0"/>
                                            </p:txEl>
                                          </p:spTgt>
                                        </p:tgtEl>
                                        <p:attrNameLst>
                                          <p:attrName>ppt_x</p:attrName>
                                          <p:attrName>ppt_y</p:attrName>
                                        </p:attrNameLst>
                                      </p:cBhvr>
                                    </p:animMotion>
                                    <p:animRot by="1500000">
                                      <p:cBhvr>
                                        <p:cTn id="27" dur="500" fill="hold">
                                          <p:stCondLst>
                                            <p:cond delay="0"/>
                                          </p:stCondLst>
                                        </p:cTn>
                                        <p:tgtEl>
                                          <p:spTgt spid="5">
                                            <p:txEl>
                                              <p:pRg st="0" end="0"/>
                                            </p:txEl>
                                          </p:spTgt>
                                        </p:tgtEl>
                                        <p:attrNameLst>
                                          <p:attrName>r</p:attrName>
                                        </p:attrNameLst>
                                      </p:cBhvr>
                                    </p:animRot>
                                    <p:animRot by="-1500000">
                                      <p:cBhvr>
                                        <p:cTn id="28" dur="500" fill="hold">
                                          <p:stCondLst>
                                            <p:cond delay="500"/>
                                          </p:stCondLst>
                                        </p:cTn>
                                        <p:tgtEl>
                                          <p:spTgt spid="5">
                                            <p:txEl>
                                              <p:pRg st="0" end="0"/>
                                            </p:txEl>
                                          </p:spTgt>
                                        </p:tgtEl>
                                        <p:attrNameLst>
                                          <p:attrName>r</p:attrName>
                                        </p:attrNameLst>
                                      </p:cBhvr>
                                    </p:animRot>
                                    <p:animRot by="-1500000">
                                      <p:cBhvr>
                                        <p:cTn id="29" dur="500" fill="hold">
                                          <p:stCondLst>
                                            <p:cond delay="1000"/>
                                          </p:stCondLst>
                                        </p:cTn>
                                        <p:tgtEl>
                                          <p:spTgt spid="5">
                                            <p:txEl>
                                              <p:pRg st="0" end="0"/>
                                            </p:txEl>
                                          </p:spTgt>
                                        </p:tgtEl>
                                        <p:attrNameLst>
                                          <p:attrName>r</p:attrName>
                                        </p:attrNameLst>
                                      </p:cBhvr>
                                    </p:animRot>
                                    <p:animRot by="1500000">
                                      <p:cBhvr>
                                        <p:cTn id="30" dur="500" fill="hold">
                                          <p:stCondLst>
                                            <p:cond delay="1500"/>
                                          </p:stCondLst>
                                        </p:cTn>
                                        <p:tgtEl>
                                          <p:spTgt spid="5">
                                            <p:txEl>
                                              <p:pRg st="0" end="0"/>
                                            </p:txEl>
                                          </p:spTgt>
                                        </p:tgtEl>
                                        <p:attrNameLst>
                                          <p:attrName>r</p:attrName>
                                        </p:attrNameLst>
                                      </p:cBhvr>
                                    </p:animRot>
                                  </p:childTnLst>
                                  <p:subTnLst>
                                    <p:animClr clrSpc="rgb" dir="cw">
                                      <p:cBhvr override="childStyle">
                                        <p:cTn dur="1" fill="hold" display="0" masterRel="nextClick" afterEffect="1"/>
                                        <p:tgtEl>
                                          <p:spTgt spid="5">
                                            <p:txEl>
                                              <p:pRg st="0" end="0"/>
                                            </p:txEl>
                                          </p:spTgt>
                                        </p:tgtEl>
                                        <p:attrNameLst>
                                          <p:attrName>ppt_c</p:attrName>
                                        </p:attrNameLst>
                                      </p:cBhvr>
                                      <p:to>
                                        <a:schemeClr val="accent2"/>
                                      </p:to>
                                    </p:animClr>
                                  </p:subTnLst>
                                </p:cTn>
                              </p:par>
                            </p:childTnLst>
                          </p:cTn>
                        </p:par>
                        <p:par>
                          <p:cTn id="31" fill="hold">
                            <p:stCondLst>
                              <p:cond delay="10200"/>
                            </p:stCondLst>
                            <p:childTnLst>
                              <p:par>
                                <p:cTn id="32"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33" dur="1000" accel="50000" decel="50000" autoRev="1" fill="hold">
                                          <p:stCondLst>
                                            <p:cond delay="0"/>
                                          </p:stCondLst>
                                        </p:cTn>
                                        <p:tgtEl>
                                          <p:spTgt spid="5">
                                            <p:txEl>
                                              <p:pRg st="1" end="1"/>
                                            </p:txEl>
                                          </p:spTgt>
                                        </p:tgtEl>
                                        <p:attrNameLst>
                                          <p:attrName>ppt_x</p:attrName>
                                          <p:attrName>ppt_y</p:attrName>
                                        </p:attrNameLst>
                                      </p:cBhvr>
                                    </p:animMotion>
                                    <p:animRot by="1500000">
                                      <p:cBhvr>
                                        <p:cTn id="34" dur="500" fill="hold">
                                          <p:stCondLst>
                                            <p:cond delay="0"/>
                                          </p:stCondLst>
                                        </p:cTn>
                                        <p:tgtEl>
                                          <p:spTgt spid="5">
                                            <p:txEl>
                                              <p:pRg st="1" end="1"/>
                                            </p:txEl>
                                          </p:spTgt>
                                        </p:tgtEl>
                                        <p:attrNameLst>
                                          <p:attrName>r</p:attrName>
                                        </p:attrNameLst>
                                      </p:cBhvr>
                                    </p:animRot>
                                    <p:animRot by="-1500000">
                                      <p:cBhvr>
                                        <p:cTn id="35" dur="500" fill="hold">
                                          <p:stCondLst>
                                            <p:cond delay="500"/>
                                          </p:stCondLst>
                                        </p:cTn>
                                        <p:tgtEl>
                                          <p:spTgt spid="5">
                                            <p:txEl>
                                              <p:pRg st="1" end="1"/>
                                            </p:txEl>
                                          </p:spTgt>
                                        </p:tgtEl>
                                        <p:attrNameLst>
                                          <p:attrName>r</p:attrName>
                                        </p:attrNameLst>
                                      </p:cBhvr>
                                    </p:animRot>
                                    <p:animRot by="-1500000">
                                      <p:cBhvr>
                                        <p:cTn id="36" dur="500" fill="hold">
                                          <p:stCondLst>
                                            <p:cond delay="1000"/>
                                          </p:stCondLst>
                                        </p:cTn>
                                        <p:tgtEl>
                                          <p:spTgt spid="5">
                                            <p:txEl>
                                              <p:pRg st="1" end="1"/>
                                            </p:txEl>
                                          </p:spTgt>
                                        </p:tgtEl>
                                        <p:attrNameLst>
                                          <p:attrName>r</p:attrName>
                                        </p:attrNameLst>
                                      </p:cBhvr>
                                    </p:animRot>
                                    <p:animRot by="1500000">
                                      <p:cBhvr>
                                        <p:cTn id="37" dur="500" fill="hold">
                                          <p:stCondLst>
                                            <p:cond delay="1500"/>
                                          </p:stCondLst>
                                        </p:cTn>
                                        <p:tgtEl>
                                          <p:spTgt spid="5">
                                            <p:txEl>
                                              <p:pRg st="1" end="1"/>
                                            </p:txEl>
                                          </p:spTgt>
                                        </p:tgtEl>
                                        <p:attrNameLst>
                                          <p:attrName>r</p:attrName>
                                        </p:attrNameLst>
                                      </p:cBhvr>
                                    </p:animRot>
                                  </p:childTnLst>
                                  <p:subTnLst>
                                    <p:animClr clrSpc="rgb" dir="cw">
                                      <p:cBhvr override="childStyle">
                                        <p:cTn dur="1" fill="hold" display="0" masterRel="nextClick" afterEffect="1"/>
                                        <p:tgtEl>
                                          <p:spTgt spid="5">
                                            <p:txEl>
                                              <p:pRg st="1" end="1"/>
                                            </p:txEl>
                                          </p:spTgt>
                                        </p:tgtEl>
                                        <p:attrNameLst>
                                          <p:attrName>ppt_c</p:attrName>
                                        </p:attrNameLst>
                                      </p:cBhvr>
                                      <p:to>
                                        <a:schemeClr val="accent2"/>
                                      </p:to>
                                    </p:animClr>
                                  </p:subTnLst>
                                </p:cTn>
                              </p:par>
                            </p:childTnLst>
                          </p:cTn>
                        </p:par>
                        <p:par>
                          <p:cTn id="38" fill="hold">
                            <p:stCondLst>
                              <p:cond delay="17400"/>
                            </p:stCondLst>
                            <p:childTnLst>
                              <p:par>
                                <p:cTn id="39"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40" dur="1000" accel="50000" decel="50000" autoRev="1" fill="hold">
                                          <p:stCondLst>
                                            <p:cond delay="0"/>
                                          </p:stCondLst>
                                        </p:cTn>
                                        <p:tgtEl>
                                          <p:spTgt spid="5">
                                            <p:txEl>
                                              <p:pRg st="2" end="2"/>
                                            </p:txEl>
                                          </p:spTgt>
                                        </p:tgtEl>
                                        <p:attrNameLst>
                                          <p:attrName>ppt_x</p:attrName>
                                          <p:attrName>ppt_y</p:attrName>
                                        </p:attrNameLst>
                                      </p:cBhvr>
                                    </p:animMotion>
                                    <p:animRot by="1500000">
                                      <p:cBhvr>
                                        <p:cTn id="41" dur="500" fill="hold">
                                          <p:stCondLst>
                                            <p:cond delay="0"/>
                                          </p:stCondLst>
                                        </p:cTn>
                                        <p:tgtEl>
                                          <p:spTgt spid="5">
                                            <p:txEl>
                                              <p:pRg st="2" end="2"/>
                                            </p:txEl>
                                          </p:spTgt>
                                        </p:tgtEl>
                                        <p:attrNameLst>
                                          <p:attrName>r</p:attrName>
                                        </p:attrNameLst>
                                      </p:cBhvr>
                                    </p:animRot>
                                    <p:animRot by="-1500000">
                                      <p:cBhvr>
                                        <p:cTn id="42" dur="500" fill="hold">
                                          <p:stCondLst>
                                            <p:cond delay="500"/>
                                          </p:stCondLst>
                                        </p:cTn>
                                        <p:tgtEl>
                                          <p:spTgt spid="5">
                                            <p:txEl>
                                              <p:pRg st="2" end="2"/>
                                            </p:txEl>
                                          </p:spTgt>
                                        </p:tgtEl>
                                        <p:attrNameLst>
                                          <p:attrName>r</p:attrName>
                                        </p:attrNameLst>
                                      </p:cBhvr>
                                    </p:animRot>
                                    <p:animRot by="-1500000">
                                      <p:cBhvr>
                                        <p:cTn id="43" dur="500" fill="hold">
                                          <p:stCondLst>
                                            <p:cond delay="1000"/>
                                          </p:stCondLst>
                                        </p:cTn>
                                        <p:tgtEl>
                                          <p:spTgt spid="5">
                                            <p:txEl>
                                              <p:pRg st="2" end="2"/>
                                            </p:txEl>
                                          </p:spTgt>
                                        </p:tgtEl>
                                        <p:attrNameLst>
                                          <p:attrName>r</p:attrName>
                                        </p:attrNameLst>
                                      </p:cBhvr>
                                    </p:animRot>
                                    <p:animRot by="1500000">
                                      <p:cBhvr>
                                        <p:cTn id="44" dur="500" fill="hold">
                                          <p:stCondLst>
                                            <p:cond delay="1500"/>
                                          </p:stCondLst>
                                        </p:cTn>
                                        <p:tgtEl>
                                          <p:spTgt spid="5">
                                            <p:txEl>
                                              <p:pRg st="2" end="2"/>
                                            </p:txEl>
                                          </p:spTgt>
                                        </p:tgtEl>
                                        <p:attrNameLst>
                                          <p:attrName>r</p:attrName>
                                        </p:attrNameLst>
                                      </p:cBhvr>
                                    </p:animRot>
                                  </p:childTnLst>
                                  <p:subTnLst>
                                    <p:animClr clrSpc="rgb" dir="cw">
                                      <p:cBhvr override="childStyle">
                                        <p:cTn dur="1" fill="hold" display="0" masterRel="nextClick" afterEffect="1"/>
                                        <p:tgtEl>
                                          <p:spTgt spid="5">
                                            <p:txEl>
                                              <p:pRg st="2" end="2"/>
                                            </p:txEl>
                                          </p:spTgt>
                                        </p:tgtEl>
                                        <p:attrNameLst>
                                          <p:attrName>ppt_c</p:attrName>
                                        </p:attrNameLst>
                                      </p:cBhvr>
                                      <p:to>
                                        <a:schemeClr val="accent2"/>
                                      </p:to>
                                    </p:animClr>
                                  </p:subTnLst>
                                </p:cTn>
                              </p:par>
                            </p:childTnLst>
                          </p:cTn>
                        </p:par>
                        <p:par>
                          <p:cTn id="45" fill="hold">
                            <p:stCondLst>
                              <p:cond delay="26600"/>
                            </p:stCondLst>
                            <p:childTnLst>
                              <p:par>
                                <p:cTn id="46"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47" dur="1000" accel="50000" decel="50000" autoRev="1" fill="hold">
                                          <p:stCondLst>
                                            <p:cond delay="0"/>
                                          </p:stCondLst>
                                        </p:cTn>
                                        <p:tgtEl>
                                          <p:spTgt spid="5">
                                            <p:txEl>
                                              <p:pRg st="3" end="3"/>
                                            </p:txEl>
                                          </p:spTgt>
                                        </p:tgtEl>
                                        <p:attrNameLst>
                                          <p:attrName>ppt_x</p:attrName>
                                          <p:attrName>ppt_y</p:attrName>
                                        </p:attrNameLst>
                                      </p:cBhvr>
                                    </p:animMotion>
                                    <p:animRot by="1500000">
                                      <p:cBhvr>
                                        <p:cTn id="48" dur="500" fill="hold">
                                          <p:stCondLst>
                                            <p:cond delay="0"/>
                                          </p:stCondLst>
                                        </p:cTn>
                                        <p:tgtEl>
                                          <p:spTgt spid="5">
                                            <p:txEl>
                                              <p:pRg st="3" end="3"/>
                                            </p:txEl>
                                          </p:spTgt>
                                        </p:tgtEl>
                                        <p:attrNameLst>
                                          <p:attrName>r</p:attrName>
                                        </p:attrNameLst>
                                      </p:cBhvr>
                                    </p:animRot>
                                    <p:animRot by="-1500000">
                                      <p:cBhvr>
                                        <p:cTn id="49" dur="500" fill="hold">
                                          <p:stCondLst>
                                            <p:cond delay="500"/>
                                          </p:stCondLst>
                                        </p:cTn>
                                        <p:tgtEl>
                                          <p:spTgt spid="5">
                                            <p:txEl>
                                              <p:pRg st="3" end="3"/>
                                            </p:txEl>
                                          </p:spTgt>
                                        </p:tgtEl>
                                        <p:attrNameLst>
                                          <p:attrName>r</p:attrName>
                                        </p:attrNameLst>
                                      </p:cBhvr>
                                    </p:animRot>
                                    <p:animRot by="-1500000">
                                      <p:cBhvr>
                                        <p:cTn id="50" dur="500" fill="hold">
                                          <p:stCondLst>
                                            <p:cond delay="1000"/>
                                          </p:stCondLst>
                                        </p:cTn>
                                        <p:tgtEl>
                                          <p:spTgt spid="5">
                                            <p:txEl>
                                              <p:pRg st="3" end="3"/>
                                            </p:txEl>
                                          </p:spTgt>
                                        </p:tgtEl>
                                        <p:attrNameLst>
                                          <p:attrName>r</p:attrName>
                                        </p:attrNameLst>
                                      </p:cBhvr>
                                    </p:animRot>
                                    <p:animRot by="1500000">
                                      <p:cBhvr>
                                        <p:cTn id="51" dur="500" fill="hold">
                                          <p:stCondLst>
                                            <p:cond delay="1500"/>
                                          </p:stCondLst>
                                        </p:cTn>
                                        <p:tgtEl>
                                          <p:spTgt spid="5">
                                            <p:txEl>
                                              <p:pRg st="3" end="3"/>
                                            </p:txEl>
                                          </p:spTgt>
                                        </p:tgtEl>
                                        <p:attrNameLst>
                                          <p:attrName>r</p:attrName>
                                        </p:attrNameLst>
                                      </p:cBhvr>
                                    </p:animRot>
                                  </p:childTnLst>
                                  <p:subTnLst>
                                    <p:animClr clrSpc="rgb" dir="cw">
                                      <p:cBhvr override="childStyle">
                                        <p:cTn dur="1" fill="hold" display="0" masterRel="nextClick" afterEffect="1"/>
                                        <p:tgtEl>
                                          <p:spTgt spid="5">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56</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en-US" altLang="zh-CN" sz="2400" b="0" dirty="0" smtClean="0">
                <a:latin typeface="+mj-ea"/>
              </a:rPr>
              <a:t>INTERNET</a:t>
            </a:r>
            <a:r>
              <a:rPr lang="zh-CN" altLang="en-US" sz="2400" b="0" dirty="0" smtClean="0">
                <a:latin typeface="+mj-ea"/>
              </a:rPr>
              <a:t>接入</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556792"/>
            <a:ext cx="7848872" cy="4104456"/>
          </a:xfrm>
        </p:spPr>
        <p:txBody>
          <a:bodyPr/>
          <a:lstStyle/>
          <a:p>
            <a:pPr marL="0" indent="0">
              <a:buNone/>
            </a:pPr>
            <a:r>
              <a:rPr lang="en-US" altLang="zh-CN" b="1" dirty="0" smtClean="0">
                <a:latin typeface="黑体" pitchFamily="49" charset="-122"/>
              </a:rPr>
              <a:t>1</a:t>
            </a:r>
            <a:r>
              <a:rPr lang="zh-CN" altLang="en-US" b="1" dirty="0" smtClean="0">
                <a:latin typeface="黑体" pitchFamily="49" charset="-122"/>
              </a:rPr>
              <a:t>、</a:t>
            </a:r>
            <a:r>
              <a:rPr lang="en-US" altLang="zh-CN" b="1" dirty="0" smtClean="0">
                <a:latin typeface="黑体" pitchFamily="49" charset="-122"/>
              </a:rPr>
              <a:t>Internet</a:t>
            </a:r>
            <a:r>
              <a:rPr lang="zh-CN" altLang="en-US" b="1" dirty="0" smtClean="0">
                <a:latin typeface="黑体" pitchFamily="49" charset="-122"/>
              </a:rPr>
              <a:t>接入方法</a:t>
            </a:r>
            <a:endParaRPr lang="en-US" altLang="zh-CN" b="1" dirty="0" smtClean="0">
              <a:latin typeface="黑体" pitchFamily="49" charset="-122"/>
            </a:endParaRPr>
          </a:p>
          <a:p>
            <a:pPr marL="0" indent="0">
              <a:buNone/>
            </a:pPr>
            <a:r>
              <a:rPr lang="zh-CN" altLang="en-US" sz="2000" b="1" dirty="0">
                <a:latin typeface="黑体" pitchFamily="49" charset="-122"/>
              </a:rPr>
              <a:t>（</a:t>
            </a:r>
            <a:r>
              <a:rPr lang="en-US" altLang="zh-CN" sz="2000" b="1" dirty="0">
                <a:latin typeface="黑体" pitchFamily="49" charset="-122"/>
              </a:rPr>
              <a:t>1</a:t>
            </a:r>
            <a:r>
              <a:rPr lang="zh-CN" altLang="en-US" sz="2000" b="1" dirty="0">
                <a:latin typeface="黑体" pitchFamily="49" charset="-122"/>
              </a:rPr>
              <a:t>）</a:t>
            </a:r>
            <a:r>
              <a:rPr lang="en-US" altLang="zh-CN" sz="2000" b="1" dirty="0">
                <a:latin typeface="黑体" pitchFamily="49" charset="-122"/>
              </a:rPr>
              <a:t>PSTN</a:t>
            </a:r>
            <a:r>
              <a:rPr lang="zh-CN" altLang="en-US" sz="2000" b="1" dirty="0">
                <a:latin typeface="黑体" pitchFamily="49" charset="-122"/>
              </a:rPr>
              <a:t>公共电话网接入</a:t>
            </a:r>
          </a:p>
          <a:p>
            <a:pPr marL="0" indent="0">
              <a:buNone/>
            </a:pPr>
            <a:r>
              <a:rPr lang="en-US" altLang="zh-CN" sz="2000" b="1" dirty="0" smtClean="0">
                <a:latin typeface="黑体" pitchFamily="49" charset="-122"/>
              </a:rPr>
              <a:t>    PSTN</a:t>
            </a:r>
            <a:r>
              <a:rPr lang="zh-CN" altLang="en-US" sz="2000" b="1" dirty="0">
                <a:latin typeface="黑体" pitchFamily="49" charset="-122"/>
              </a:rPr>
              <a:t>（</a:t>
            </a:r>
            <a:r>
              <a:rPr lang="en-US" altLang="zh-CN" sz="2000" b="1" dirty="0">
                <a:latin typeface="黑体" pitchFamily="49" charset="-122"/>
              </a:rPr>
              <a:t>Published Switched Telephone Network</a:t>
            </a:r>
            <a:r>
              <a:rPr lang="zh-CN" altLang="en-US" sz="2000" b="1" dirty="0">
                <a:latin typeface="黑体" pitchFamily="49" charset="-122"/>
              </a:rPr>
              <a:t>，公用电话交换网）技术是利用</a:t>
            </a:r>
            <a:r>
              <a:rPr lang="en-US" altLang="zh-CN" sz="2000" b="1" dirty="0">
                <a:latin typeface="黑体" pitchFamily="49" charset="-122"/>
              </a:rPr>
              <a:t>PSTN</a:t>
            </a:r>
            <a:r>
              <a:rPr lang="zh-CN" altLang="en-US" sz="2000" b="1" dirty="0">
                <a:latin typeface="黑体" pitchFamily="49" charset="-122"/>
              </a:rPr>
              <a:t>通过调制解调器（</a:t>
            </a:r>
            <a:r>
              <a:rPr lang="en-US" altLang="zh-CN" sz="2000" b="1" dirty="0">
                <a:latin typeface="黑体" pitchFamily="49" charset="-122"/>
              </a:rPr>
              <a:t>Modem</a:t>
            </a:r>
            <a:r>
              <a:rPr lang="zh-CN" altLang="en-US" sz="2000" b="1" dirty="0">
                <a:latin typeface="黑体" pitchFamily="49" charset="-122"/>
              </a:rPr>
              <a:t>，俗称猫）拨号实现用户接入的方式。这种接入方式只要有电话接入的地方并安装有调制解调器就能连接进入</a:t>
            </a:r>
            <a:r>
              <a:rPr lang="en-US" altLang="zh-CN" sz="2000" b="1" dirty="0">
                <a:latin typeface="黑体" pitchFamily="49" charset="-122"/>
              </a:rPr>
              <a:t>Internet</a:t>
            </a:r>
            <a:r>
              <a:rPr lang="zh-CN" altLang="en-US" sz="2000" b="1" dirty="0">
                <a:latin typeface="黑体" pitchFamily="49" charset="-122"/>
              </a:rPr>
              <a:t>，其最高速率为</a:t>
            </a:r>
            <a:r>
              <a:rPr lang="en-US" altLang="zh-CN" sz="2000" b="1" dirty="0">
                <a:latin typeface="黑体" pitchFamily="49" charset="-122"/>
              </a:rPr>
              <a:t>56Kbps</a:t>
            </a:r>
            <a:r>
              <a:rPr lang="zh-CN" altLang="en-US" sz="2000" b="1" dirty="0" smtClean="0">
                <a:latin typeface="黑体" pitchFamily="49" charset="-122"/>
              </a:rPr>
              <a:t>。</a:t>
            </a:r>
            <a:endParaRPr lang="en-US" altLang="zh-CN" sz="2000" b="1" dirty="0" smtClean="0">
              <a:latin typeface="黑体" pitchFamily="49" charset="-122"/>
            </a:endParaRPr>
          </a:p>
          <a:p>
            <a:pPr marL="0" indent="0">
              <a:buNone/>
            </a:pPr>
            <a:r>
              <a:rPr lang="zh-CN" altLang="en-US" sz="2000" b="1" dirty="0" smtClean="0">
                <a:latin typeface="黑体" pitchFamily="49" charset="-122"/>
              </a:rPr>
              <a:t>（</a:t>
            </a:r>
            <a:r>
              <a:rPr lang="en-US" altLang="zh-CN" sz="2000" b="1" dirty="0">
                <a:latin typeface="黑体" pitchFamily="49" charset="-122"/>
              </a:rPr>
              <a:t>2</a:t>
            </a:r>
            <a:r>
              <a:rPr lang="zh-CN" altLang="en-US" sz="2000" b="1" dirty="0">
                <a:latin typeface="黑体" pitchFamily="49" charset="-122"/>
              </a:rPr>
              <a:t>）</a:t>
            </a:r>
            <a:r>
              <a:rPr lang="en-US" altLang="zh-CN" sz="2000" b="1" dirty="0">
                <a:latin typeface="黑体" pitchFamily="49" charset="-122"/>
              </a:rPr>
              <a:t>DDN</a:t>
            </a:r>
            <a:r>
              <a:rPr lang="zh-CN" altLang="en-US" sz="2000" b="1" dirty="0">
                <a:latin typeface="黑体" pitchFamily="49" charset="-122"/>
              </a:rPr>
              <a:t>专线接入</a:t>
            </a:r>
          </a:p>
          <a:p>
            <a:pPr marL="0" indent="0">
              <a:buNone/>
            </a:pPr>
            <a:r>
              <a:rPr lang="en-US" altLang="zh-CN" sz="2000" b="1" dirty="0" smtClean="0">
                <a:latin typeface="黑体" pitchFamily="49" charset="-122"/>
              </a:rPr>
              <a:t>    DDN</a:t>
            </a:r>
            <a:r>
              <a:rPr lang="zh-CN" altLang="en-US" sz="2000" b="1" dirty="0">
                <a:latin typeface="黑体" pitchFamily="49" charset="-122"/>
              </a:rPr>
              <a:t>（</a:t>
            </a:r>
            <a:r>
              <a:rPr lang="en-US" altLang="zh-CN" sz="2000" b="1" dirty="0">
                <a:latin typeface="黑体" pitchFamily="49" charset="-122"/>
              </a:rPr>
              <a:t>Digital Data Network</a:t>
            </a:r>
            <a:r>
              <a:rPr lang="zh-CN" altLang="en-US" sz="2000" b="1" dirty="0">
                <a:latin typeface="黑体" pitchFamily="49" charset="-122"/>
              </a:rPr>
              <a:t>，数字数据网）技术是利用数字信道传输数据信号的接入方式</a:t>
            </a:r>
            <a:r>
              <a:rPr lang="zh-CN" altLang="en-US" sz="2000" b="1" dirty="0" smtClean="0">
                <a:latin typeface="黑体" pitchFamily="49" charset="-122"/>
              </a:rPr>
              <a:t>。</a:t>
            </a:r>
            <a:r>
              <a:rPr lang="en-US" altLang="zh-CN" sz="2000" b="1" dirty="0" smtClean="0">
                <a:latin typeface="黑体" pitchFamily="49" charset="-122"/>
              </a:rPr>
              <a:t>DDN</a:t>
            </a:r>
            <a:r>
              <a:rPr lang="zh-CN" altLang="en-US" sz="2000" b="1" dirty="0">
                <a:latin typeface="黑体" pitchFamily="49" charset="-122"/>
              </a:rPr>
              <a:t>将数字通信技术、计算机技术、光纤通信技术以及数字交叉连接技术有机地结合在一起，提供高速度、高质量的通信环境，可以向用户提供点对点、点对多点透明传输的数据专线出租电路，为用户传输数据、图像、声音等信息</a:t>
            </a:r>
            <a:r>
              <a:rPr lang="zh-CN" altLang="en-US" sz="2000" b="1" dirty="0" smtClean="0">
                <a:latin typeface="黑体" pitchFamily="49" charset="-122"/>
              </a:rPr>
              <a:t>。</a:t>
            </a:r>
            <a:endParaRPr lang="zh-CN" altLang="en-US" sz="2000" b="1" dirty="0">
              <a:latin typeface="黑体" pitchFamily="49" charset="-122"/>
            </a:endParaRPr>
          </a:p>
          <a:p>
            <a:pPr marL="0" indent="0">
              <a:buNone/>
            </a:pPr>
            <a:endParaRPr lang="zh-CN" altLang="en-US" sz="2000" b="1" dirty="0">
              <a:latin typeface="黑体" pitchFamily="49" charset="-122"/>
            </a:endParaRPr>
          </a:p>
        </p:txBody>
      </p:sp>
    </p:spTree>
    <p:extLst>
      <p:ext uri="{BB962C8B-B14F-4D97-AF65-F5344CB8AC3E}">
        <p14:creationId xmlns:p14="http://schemas.microsoft.com/office/powerpoint/2010/main" val="11403184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578563">
                                            <p:txEl>
                                              <p:pRg st="3" end="3"/>
                                            </p:txEl>
                                          </p:spTgt>
                                        </p:tgtEl>
                                        <p:attrNameLst>
                                          <p:attrName>style.visibility</p:attrName>
                                        </p:attrNameLst>
                                      </p:cBhvr>
                                      <p:to>
                                        <p:strVal val="visible"/>
                                      </p:to>
                                    </p:set>
                                    <p:anim calcmode="lin" valueType="num">
                                      <p:cBhvr additive="base">
                                        <p:cTn id="22" dur="500" fill="hold"/>
                                        <p:tgtEl>
                                          <p:spTgt spid="57856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578563">
                                            <p:txEl>
                                              <p:pRg st="4" end="4"/>
                                            </p:txEl>
                                          </p:spTgt>
                                        </p:tgtEl>
                                        <p:attrNameLst>
                                          <p:attrName>style.visibility</p:attrName>
                                        </p:attrNameLst>
                                      </p:cBhvr>
                                      <p:to>
                                        <p:strVal val="visible"/>
                                      </p:to>
                                    </p:set>
                                    <p:anim calcmode="lin" valueType="num">
                                      <p:cBhvr additive="base">
                                        <p:cTn id="27" dur="500" fill="hold"/>
                                        <p:tgtEl>
                                          <p:spTgt spid="57856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785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57</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en-US" altLang="zh-CN" sz="2400" b="0" dirty="0" smtClean="0">
                <a:latin typeface="+mj-ea"/>
              </a:rPr>
              <a:t>INTERNET</a:t>
            </a:r>
            <a:r>
              <a:rPr lang="zh-CN" altLang="en-US" sz="2400" b="0" dirty="0" smtClean="0">
                <a:latin typeface="+mj-ea"/>
              </a:rPr>
              <a:t>接入</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556792"/>
            <a:ext cx="8064896" cy="4104456"/>
          </a:xfrm>
        </p:spPr>
        <p:txBody>
          <a:bodyPr/>
          <a:lstStyle/>
          <a:p>
            <a:pPr marL="0" indent="0">
              <a:spcBef>
                <a:spcPts val="1200"/>
              </a:spcBef>
              <a:buNone/>
            </a:pPr>
            <a:r>
              <a:rPr lang="zh-CN" altLang="en-US" sz="2000" b="1" dirty="0">
                <a:latin typeface="黑体" pitchFamily="49" charset="-122"/>
              </a:rPr>
              <a:t>（</a:t>
            </a:r>
            <a:r>
              <a:rPr lang="en-US" altLang="zh-CN" sz="2000" b="1" dirty="0">
                <a:latin typeface="黑体" pitchFamily="49" charset="-122"/>
              </a:rPr>
              <a:t>3</a:t>
            </a:r>
            <a:r>
              <a:rPr lang="zh-CN" altLang="en-US" sz="2000" b="1" dirty="0">
                <a:latin typeface="黑体" pitchFamily="49" charset="-122"/>
              </a:rPr>
              <a:t>）</a:t>
            </a:r>
            <a:r>
              <a:rPr lang="en-US" altLang="zh-CN" sz="2000" b="1" dirty="0">
                <a:latin typeface="黑体" pitchFamily="49" charset="-122"/>
              </a:rPr>
              <a:t>ADSL</a:t>
            </a:r>
            <a:r>
              <a:rPr lang="zh-CN" altLang="en-US" sz="2000" b="1" dirty="0">
                <a:latin typeface="黑体" pitchFamily="49" charset="-122"/>
              </a:rPr>
              <a:t>接入方式</a:t>
            </a:r>
          </a:p>
          <a:p>
            <a:pPr marL="0" indent="0">
              <a:spcBef>
                <a:spcPts val="1200"/>
              </a:spcBef>
              <a:buNone/>
            </a:pPr>
            <a:r>
              <a:rPr lang="en-US" altLang="zh-CN" sz="2000" b="1" dirty="0" smtClean="0">
                <a:latin typeface="黑体" pitchFamily="49" charset="-122"/>
              </a:rPr>
              <a:t>    ADSL</a:t>
            </a:r>
            <a:r>
              <a:rPr lang="zh-CN" altLang="en-US" sz="2000" b="1" dirty="0">
                <a:latin typeface="黑体" pitchFamily="49" charset="-122"/>
              </a:rPr>
              <a:t>（</a:t>
            </a:r>
            <a:r>
              <a:rPr lang="en-US" altLang="zh-CN" sz="2000" b="1" dirty="0">
                <a:latin typeface="黑体" pitchFamily="49" charset="-122"/>
              </a:rPr>
              <a:t>Asymmetric Digital Subscriber Line</a:t>
            </a:r>
            <a:r>
              <a:rPr lang="zh-CN" altLang="en-US" sz="2000" b="1" dirty="0">
                <a:latin typeface="黑体" pitchFamily="49" charset="-122"/>
              </a:rPr>
              <a:t>，非对称数字用户环路）技术是一种能够通过普通电话线提供宽带数据业务的技术，是目前普通家庭用户和小型企事业单位广泛采用的一种接入技术</a:t>
            </a:r>
            <a:r>
              <a:rPr lang="zh-CN" altLang="en-US" sz="2000" b="1" dirty="0" smtClean="0">
                <a:latin typeface="黑体" pitchFamily="49" charset="-122"/>
              </a:rPr>
              <a:t>。</a:t>
            </a:r>
            <a:endParaRPr lang="zh-CN" altLang="en-US" sz="2000" b="1" dirty="0">
              <a:latin typeface="黑体" pitchFamily="49" charset="-122"/>
            </a:endParaRPr>
          </a:p>
          <a:p>
            <a:pPr marL="0" indent="0">
              <a:spcBef>
                <a:spcPts val="1200"/>
              </a:spcBef>
              <a:buNone/>
            </a:pPr>
            <a:r>
              <a:rPr lang="zh-CN" altLang="en-US" sz="2000" b="1" dirty="0">
                <a:latin typeface="黑体" pitchFamily="49" charset="-122"/>
              </a:rPr>
              <a:t>（</a:t>
            </a:r>
            <a:r>
              <a:rPr lang="en-US" altLang="zh-CN" sz="2000" b="1" dirty="0">
                <a:latin typeface="黑体" pitchFamily="49" charset="-122"/>
              </a:rPr>
              <a:t>4</a:t>
            </a:r>
            <a:r>
              <a:rPr lang="zh-CN" altLang="en-US" sz="2000" b="1" dirty="0">
                <a:latin typeface="黑体" pitchFamily="49" charset="-122"/>
              </a:rPr>
              <a:t>）</a:t>
            </a:r>
            <a:r>
              <a:rPr lang="en-US" altLang="zh-CN" sz="2000" b="1" dirty="0">
                <a:latin typeface="黑体" pitchFamily="49" charset="-122"/>
              </a:rPr>
              <a:t>Cable-Modem</a:t>
            </a:r>
            <a:r>
              <a:rPr lang="zh-CN" altLang="en-US" sz="2000" b="1" dirty="0">
                <a:latin typeface="黑体" pitchFamily="49" charset="-122"/>
              </a:rPr>
              <a:t>接入</a:t>
            </a:r>
          </a:p>
          <a:p>
            <a:pPr marL="0" indent="0">
              <a:spcBef>
                <a:spcPts val="1200"/>
              </a:spcBef>
              <a:buNone/>
            </a:pPr>
            <a:r>
              <a:rPr lang="en-US" altLang="zh-CN" sz="2000" b="1" dirty="0" smtClean="0">
                <a:latin typeface="黑体" pitchFamily="49" charset="-122"/>
              </a:rPr>
              <a:t>    Cable-Modem</a:t>
            </a:r>
            <a:r>
              <a:rPr lang="zh-CN" altLang="en-US" sz="2000" b="1" dirty="0">
                <a:latin typeface="黑体" pitchFamily="49" charset="-122"/>
              </a:rPr>
              <a:t>（线缆调制解调器）接入是一种利用</a:t>
            </a:r>
            <a:r>
              <a:rPr lang="en-US" altLang="zh-CN" sz="2000" b="1" dirty="0">
                <a:latin typeface="黑体" pitchFamily="49" charset="-122"/>
              </a:rPr>
              <a:t>Cable-Modem</a:t>
            </a:r>
            <a:r>
              <a:rPr lang="zh-CN" altLang="en-US" sz="2000" b="1" dirty="0">
                <a:latin typeface="黑体" pitchFamily="49" charset="-122"/>
              </a:rPr>
              <a:t>通过有线电视网络将计算机接入</a:t>
            </a:r>
            <a:r>
              <a:rPr lang="en-US" altLang="zh-CN" sz="2000" b="1" dirty="0">
                <a:latin typeface="黑体" pitchFamily="49" charset="-122"/>
              </a:rPr>
              <a:t>Internet</a:t>
            </a:r>
            <a:r>
              <a:rPr lang="zh-CN" altLang="en-US" sz="2000" b="1" dirty="0">
                <a:latin typeface="黑体" pitchFamily="49" charset="-122"/>
              </a:rPr>
              <a:t>的方式</a:t>
            </a:r>
            <a:r>
              <a:rPr lang="zh-CN" altLang="en-US" sz="2000" b="1" dirty="0" smtClean="0">
                <a:latin typeface="黑体" pitchFamily="49" charset="-122"/>
              </a:rPr>
              <a:t>。</a:t>
            </a:r>
            <a:endParaRPr lang="en-US" altLang="zh-CN" sz="2000" b="1" dirty="0" smtClean="0">
              <a:latin typeface="黑体" pitchFamily="49" charset="-122"/>
            </a:endParaRPr>
          </a:p>
          <a:p>
            <a:pPr marL="0" indent="0">
              <a:spcBef>
                <a:spcPts val="1200"/>
              </a:spcBef>
              <a:buNone/>
            </a:pPr>
            <a:r>
              <a:rPr lang="zh-CN" altLang="en-US" sz="2000" b="1" dirty="0" smtClean="0">
                <a:latin typeface="黑体" pitchFamily="49" charset="-122"/>
              </a:rPr>
              <a:t>（</a:t>
            </a:r>
            <a:r>
              <a:rPr lang="en-US" altLang="zh-CN" sz="2000" b="1" dirty="0">
                <a:latin typeface="黑体" pitchFamily="49" charset="-122"/>
              </a:rPr>
              <a:t>5</a:t>
            </a:r>
            <a:r>
              <a:rPr lang="zh-CN" altLang="en-US" sz="2000" b="1" dirty="0">
                <a:latin typeface="黑体" pitchFamily="49" charset="-122"/>
              </a:rPr>
              <a:t>）</a:t>
            </a:r>
            <a:r>
              <a:rPr lang="en-US" altLang="zh-CN" sz="2000" b="1" dirty="0">
                <a:latin typeface="黑体" pitchFamily="49" charset="-122"/>
              </a:rPr>
              <a:t>PON</a:t>
            </a:r>
            <a:r>
              <a:rPr lang="zh-CN" altLang="en-US" sz="2000" b="1" dirty="0">
                <a:latin typeface="黑体" pitchFamily="49" charset="-122"/>
              </a:rPr>
              <a:t>接入</a:t>
            </a:r>
          </a:p>
          <a:p>
            <a:pPr marL="0" indent="0">
              <a:spcBef>
                <a:spcPts val="1200"/>
              </a:spcBef>
              <a:buNone/>
            </a:pPr>
            <a:r>
              <a:rPr lang="en-US" altLang="zh-CN" sz="2000" b="1" dirty="0" smtClean="0">
                <a:latin typeface="黑体" pitchFamily="49" charset="-122"/>
              </a:rPr>
              <a:t>    PON</a:t>
            </a:r>
            <a:r>
              <a:rPr lang="zh-CN" altLang="en-US" sz="2000" b="1" dirty="0">
                <a:latin typeface="黑体" pitchFamily="49" charset="-122"/>
              </a:rPr>
              <a:t>（</a:t>
            </a:r>
            <a:r>
              <a:rPr lang="en-US" altLang="zh-CN" sz="2000" b="1" dirty="0">
                <a:latin typeface="黑体" pitchFamily="49" charset="-122"/>
              </a:rPr>
              <a:t>Passive Optical Network</a:t>
            </a:r>
            <a:r>
              <a:rPr lang="zh-CN" altLang="en-US" sz="2000" b="1" dirty="0">
                <a:latin typeface="黑体" pitchFamily="49" charset="-122"/>
              </a:rPr>
              <a:t>，无源光纤网络）技术是一种点对多点的光纤传输和接入技术，是目前通信运营商大力推广的接入方式</a:t>
            </a:r>
            <a:r>
              <a:rPr lang="zh-CN" altLang="en-US" sz="2000" b="1" dirty="0" smtClean="0">
                <a:latin typeface="黑体" pitchFamily="49" charset="-122"/>
              </a:rPr>
              <a:t>。</a:t>
            </a:r>
            <a:endParaRPr lang="zh-CN" altLang="en-US" sz="2000" b="1" dirty="0">
              <a:latin typeface="黑体" pitchFamily="49" charset="-122"/>
            </a:endParaRPr>
          </a:p>
        </p:txBody>
      </p:sp>
    </p:spTree>
    <p:extLst>
      <p:ext uri="{BB962C8B-B14F-4D97-AF65-F5344CB8AC3E}">
        <p14:creationId xmlns:p14="http://schemas.microsoft.com/office/powerpoint/2010/main" val="14201414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578563">
                                            <p:txEl>
                                              <p:pRg st="3" end="3"/>
                                            </p:txEl>
                                          </p:spTgt>
                                        </p:tgtEl>
                                        <p:attrNameLst>
                                          <p:attrName>style.visibility</p:attrName>
                                        </p:attrNameLst>
                                      </p:cBhvr>
                                      <p:to>
                                        <p:strVal val="visible"/>
                                      </p:to>
                                    </p:set>
                                    <p:anim calcmode="lin" valueType="num">
                                      <p:cBhvr additive="base">
                                        <p:cTn id="22" dur="500" fill="hold"/>
                                        <p:tgtEl>
                                          <p:spTgt spid="57856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578563">
                                            <p:txEl>
                                              <p:pRg st="4" end="4"/>
                                            </p:txEl>
                                          </p:spTgt>
                                        </p:tgtEl>
                                        <p:attrNameLst>
                                          <p:attrName>style.visibility</p:attrName>
                                        </p:attrNameLst>
                                      </p:cBhvr>
                                      <p:to>
                                        <p:strVal val="visible"/>
                                      </p:to>
                                    </p:set>
                                    <p:anim calcmode="lin" valueType="num">
                                      <p:cBhvr additive="base">
                                        <p:cTn id="27" dur="500" fill="hold"/>
                                        <p:tgtEl>
                                          <p:spTgt spid="57856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7856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2" fill="hold" nodeType="afterEffect">
                                  <p:stCondLst>
                                    <p:cond delay="0"/>
                                  </p:stCondLst>
                                  <p:childTnLst>
                                    <p:set>
                                      <p:cBhvr>
                                        <p:cTn id="31" dur="1" fill="hold">
                                          <p:stCondLst>
                                            <p:cond delay="0"/>
                                          </p:stCondLst>
                                        </p:cTn>
                                        <p:tgtEl>
                                          <p:spTgt spid="578563">
                                            <p:txEl>
                                              <p:pRg st="5" end="5"/>
                                            </p:txEl>
                                          </p:spTgt>
                                        </p:tgtEl>
                                        <p:attrNameLst>
                                          <p:attrName>style.visibility</p:attrName>
                                        </p:attrNameLst>
                                      </p:cBhvr>
                                      <p:to>
                                        <p:strVal val="visible"/>
                                      </p:to>
                                    </p:set>
                                    <p:anim calcmode="lin" valueType="num">
                                      <p:cBhvr additive="base">
                                        <p:cTn id="32" dur="500" fill="hold"/>
                                        <p:tgtEl>
                                          <p:spTgt spid="57856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785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58</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en-US" altLang="zh-CN" sz="2400" b="0" dirty="0" smtClean="0">
                <a:latin typeface="+mj-ea"/>
              </a:rPr>
              <a:t>INTERNET</a:t>
            </a:r>
            <a:r>
              <a:rPr lang="zh-CN" altLang="en-US" sz="2400" b="0" dirty="0" smtClean="0">
                <a:latin typeface="+mj-ea"/>
              </a:rPr>
              <a:t>接入</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556792"/>
            <a:ext cx="8136904" cy="4104456"/>
          </a:xfrm>
        </p:spPr>
        <p:txBody>
          <a:bodyPr/>
          <a:lstStyle/>
          <a:p>
            <a:pPr marL="0" indent="0">
              <a:spcBef>
                <a:spcPts val="2400"/>
              </a:spcBef>
              <a:buNone/>
            </a:pPr>
            <a:r>
              <a:rPr lang="zh-CN" altLang="en-US" sz="2000" b="1" dirty="0">
                <a:latin typeface="黑体" pitchFamily="49" charset="-122"/>
              </a:rPr>
              <a:t>（</a:t>
            </a:r>
            <a:r>
              <a:rPr lang="en-US" altLang="zh-CN" sz="2000" b="1" dirty="0">
                <a:latin typeface="黑体" pitchFamily="49" charset="-122"/>
              </a:rPr>
              <a:t>6</a:t>
            </a:r>
            <a:r>
              <a:rPr lang="zh-CN" altLang="en-US" sz="2000" b="1" dirty="0">
                <a:latin typeface="黑体" pitchFamily="49" charset="-122"/>
              </a:rPr>
              <a:t>）</a:t>
            </a:r>
            <a:r>
              <a:rPr lang="en-US" altLang="zh-CN" sz="2000" b="1" dirty="0">
                <a:latin typeface="黑体" pitchFamily="49" charset="-122"/>
              </a:rPr>
              <a:t>LMDS</a:t>
            </a:r>
            <a:r>
              <a:rPr lang="zh-CN" altLang="en-US" sz="2000" b="1" dirty="0">
                <a:latin typeface="黑体" pitchFamily="49" charset="-122"/>
              </a:rPr>
              <a:t>无线接入</a:t>
            </a:r>
          </a:p>
          <a:p>
            <a:pPr marL="0" indent="0">
              <a:spcBef>
                <a:spcPts val="2400"/>
              </a:spcBef>
              <a:buNone/>
            </a:pPr>
            <a:r>
              <a:rPr lang="en-US" altLang="zh-CN" sz="2000" b="1" dirty="0" smtClean="0">
                <a:latin typeface="黑体" pitchFamily="49" charset="-122"/>
              </a:rPr>
              <a:t>    LMDS</a:t>
            </a:r>
            <a:r>
              <a:rPr lang="zh-CN" altLang="en-US" sz="2000" b="1" dirty="0">
                <a:latin typeface="黑体" pitchFamily="49" charset="-122"/>
              </a:rPr>
              <a:t>（</a:t>
            </a:r>
            <a:r>
              <a:rPr lang="en-US" altLang="zh-CN" sz="2000" b="1" dirty="0">
                <a:latin typeface="黑体" pitchFamily="49" charset="-122"/>
              </a:rPr>
              <a:t>Local Multipoint Distribution Service</a:t>
            </a:r>
            <a:r>
              <a:rPr lang="zh-CN" altLang="en-US" sz="2000" b="1" dirty="0">
                <a:latin typeface="黑体" pitchFamily="49" charset="-122"/>
              </a:rPr>
              <a:t>，区域多点传输服务）技术是目前用于社区宽带接入的一种无线接入技术</a:t>
            </a:r>
            <a:r>
              <a:rPr lang="zh-CN" altLang="en-US" sz="2000" b="1" dirty="0" smtClean="0">
                <a:latin typeface="黑体" pitchFamily="49" charset="-122"/>
              </a:rPr>
              <a:t>。</a:t>
            </a:r>
            <a:r>
              <a:rPr lang="en-US" altLang="zh-CN" sz="2000" b="1" dirty="0" smtClean="0">
                <a:latin typeface="黑体" pitchFamily="49" charset="-122"/>
              </a:rPr>
              <a:t>LMDS</a:t>
            </a:r>
            <a:r>
              <a:rPr lang="zh-CN" altLang="en-US" sz="2000" b="1" dirty="0">
                <a:latin typeface="黑体" pitchFamily="49" charset="-122"/>
              </a:rPr>
              <a:t>具有很宽的带宽和双向数据传输的特点，可提供多种宽带交互式数据及多媒体业务，能满足用户对高速数据和图像通信日益增长的需求。</a:t>
            </a:r>
          </a:p>
          <a:p>
            <a:pPr marL="0" indent="0">
              <a:spcBef>
                <a:spcPts val="2400"/>
              </a:spcBef>
              <a:buNone/>
            </a:pPr>
            <a:r>
              <a:rPr lang="zh-CN" altLang="en-US" sz="2000" b="1" dirty="0">
                <a:latin typeface="黑体" pitchFamily="49" charset="-122"/>
              </a:rPr>
              <a:t>（</a:t>
            </a:r>
            <a:r>
              <a:rPr lang="en-US" altLang="zh-CN" sz="2000" b="1" dirty="0">
                <a:latin typeface="黑体" pitchFamily="49" charset="-122"/>
              </a:rPr>
              <a:t>7</a:t>
            </a:r>
            <a:r>
              <a:rPr lang="zh-CN" altLang="en-US" sz="2000" b="1" dirty="0">
                <a:latin typeface="黑体" pitchFamily="49" charset="-122"/>
              </a:rPr>
              <a:t>）卫星接入</a:t>
            </a:r>
          </a:p>
          <a:p>
            <a:pPr marL="0" indent="0">
              <a:spcBef>
                <a:spcPts val="2400"/>
              </a:spcBef>
              <a:buNone/>
            </a:pPr>
            <a:r>
              <a:rPr lang="zh-CN" altLang="en-US" sz="2000" b="1" dirty="0" smtClean="0">
                <a:latin typeface="黑体" pitchFamily="49" charset="-122"/>
              </a:rPr>
              <a:t>    卫星</a:t>
            </a:r>
            <a:r>
              <a:rPr lang="zh-CN" altLang="en-US" sz="2000" b="1" dirty="0">
                <a:latin typeface="黑体" pitchFamily="49" charset="-122"/>
              </a:rPr>
              <a:t>接入技术是利用人造卫星作为中继转发站而实现连接</a:t>
            </a:r>
            <a:r>
              <a:rPr lang="en-US" altLang="zh-CN" sz="2000" b="1" dirty="0">
                <a:latin typeface="黑体" pitchFamily="49" charset="-122"/>
              </a:rPr>
              <a:t>Internet</a:t>
            </a:r>
            <a:r>
              <a:rPr lang="zh-CN" altLang="en-US" sz="2000" b="1" dirty="0">
                <a:latin typeface="黑体" pitchFamily="49" charset="-122"/>
              </a:rPr>
              <a:t>的接入方式。卫星用户通过调制解调器接入本地</a:t>
            </a:r>
            <a:r>
              <a:rPr lang="en-US" altLang="zh-CN" sz="2000" b="1" dirty="0">
                <a:latin typeface="黑体" pitchFamily="49" charset="-122"/>
              </a:rPr>
              <a:t>ISP</a:t>
            </a:r>
            <a:r>
              <a:rPr lang="zh-CN" altLang="en-US" sz="2000" b="1" dirty="0">
                <a:latin typeface="黑体" pitchFamily="49" charset="-122"/>
              </a:rPr>
              <a:t>访问</a:t>
            </a:r>
            <a:r>
              <a:rPr lang="en-US" altLang="zh-CN" sz="2000" b="1" dirty="0">
                <a:latin typeface="黑体" pitchFamily="49" charset="-122"/>
              </a:rPr>
              <a:t>Internet</a:t>
            </a:r>
            <a:r>
              <a:rPr lang="zh-CN" altLang="en-US" sz="2000" b="1" dirty="0">
                <a:latin typeface="黑体" pitchFamily="49" charset="-122"/>
              </a:rPr>
              <a:t>，其最大特点是不受地形和地域的限制，也可以利用其特殊的传输通道减少网络阻塞，适合偏远地方又需要较高带宽的用户</a:t>
            </a:r>
            <a:r>
              <a:rPr lang="zh-CN" altLang="en-US" sz="2000" b="1" dirty="0" smtClean="0">
                <a:latin typeface="黑体" pitchFamily="49" charset="-122"/>
              </a:rPr>
              <a:t>。</a:t>
            </a:r>
            <a:endParaRPr lang="zh-CN" altLang="en-US" sz="2000" b="1" dirty="0">
              <a:latin typeface="黑体" pitchFamily="49" charset="-122"/>
            </a:endParaRPr>
          </a:p>
        </p:txBody>
      </p:sp>
    </p:spTree>
    <p:extLst>
      <p:ext uri="{BB962C8B-B14F-4D97-AF65-F5344CB8AC3E}">
        <p14:creationId xmlns:p14="http://schemas.microsoft.com/office/powerpoint/2010/main" val="41320910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578563">
                                            <p:txEl>
                                              <p:pRg st="3" end="3"/>
                                            </p:txEl>
                                          </p:spTgt>
                                        </p:tgtEl>
                                        <p:attrNameLst>
                                          <p:attrName>style.visibility</p:attrName>
                                        </p:attrNameLst>
                                      </p:cBhvr>
                                      <p:to>
                                        <p:strVal val="visible"/>
                                      </p:to>
                                    </p:set>
                                    <p:anim calcmode="lin" valueType="num">
                                      <p:cBhvr additive="base">
                                        <p:cTn id="22" dur="500" fill="hold"/>
                                        <p:tgtEl>
                                          <p:spTgt spid="57856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59</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en-US" altLang="zh-CN" sz="2400" b="0" dirty="0" smtClean="0">
                <a:latin typeface="+mj-ea"/>
              </a:rPr>
              <a:t>INTERNET</a:t>
            </a:r>
            <a:r>
              <a:rPr lang="zh-CN" altLang="en-US" sz="2400" b="0" dirty="0" smtClean="0">
                <a:latin typeface="+mj-ea"/>
              </a:rPr>
              <a:t>接入</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556792"/>
            <a:ext cx="8136904" cy="4104456"/>
          </a:xfrm>
        </p:spPr>
        <p:txBody>
          <a:bodyPr/>
          <a:lstStyle/>
          <a:p>
            <a:pPr marL="0" indent="0">
              <a:buNone/>
            </a:pPr>
            <a:r>
              <a:rPr lang="en-US" altLang="zh-CN" b="1" dirty="0" smtClean="0">
                <a:latin typeface="黑体" pitchFamily="49" charset="-122"/>
              </a:rPr>
              <a:t>2</a:t>
            </a:r>
            <a:r>
              <a:rPr lang="zh-CN" altLang="en-US" b="1" dirty="0" smtClean="0">
                <a:latin typeface="黑体" pitchFamily="49" charset="-122"/>
              </a:rPr>
              <a:t>、</a:t>
            </a:r>
            <a:r>
              <a:rPr lang="en-US" altLang="zh-CN" b="1" dirty="0" smtClean="0">
                <a:latin typeface="黑体" pitchFamily="49" charset="-122"/>
              </a:rPr>
              <a:t>IP</a:t>
            </a:r>
            <a:r>
              <a:rPr lang="zh-CN" altLang="en-US" b="1" dirty="0">
                <a:latin typeface="黑体" pitchFamily="49" charset="-122"/>
              </a:rPr>
              <a:t>地址</a:t>
            </a:r>
          </a:p>
          <a:p>
            <a:pPr marL="0" indent="0">
              <a:buNone/>
            </a:pPr>
            <a:r>
              <a:rPr lang="en-US" altLang="zh-CN" sz="2000" b="1" dirty="0" smtClean="0">
                <a:latin typeface="黑体" pitchFamily="49" charset="-122"/>
              </a:rPr>
              <a:t>    IP</a:t>
            </a:r>
            <a:r>
              <a:rPr lang="zh-CN" altLang="en-US" sz="2000" b="1" dirty="0">
                <a:latin typeface="黑体" pitchFamily="49" charset="-122"/>
              </a:rPr>
              <a:t>地址就是给每一个连接在</a:t>
            </a:r>
            <a:r>
              <a:rPr lang="en-US" altLang="zh-CN" sz="2000" b="1" dirty="0">
                <a:latin typeface="黑体" pitchFamily="49" charset="-122"/>
              </a:rPr>
              <a:t>Internet</a:t>
            </a:r>
            <a:r>
              <a:rPr lang="zh-CN" altLang="en-US" sz="2000" b="1" dirty="0">
                <a:latin typeface="黑体" pitchFamily="49" charset="-122"/>
              </a:rPr>
              <a:t>上的主机（包括路由器）分配一个在全世界范围内唯一的地址</a:t>
            </a:r>
            <a:r>
              <a:rPr lang="zh-CN" altLang="en-US" sz="2000" b="1" dirty="0" smtClean="0">
                <a:latin typeface="黑体" pitchFamily="49" charset="-122"/>
              </a:rPr>
              <a:t>。目前</a:t>
            </a:r>
            <a:r>
              <a:rPr lang="zh-CN" altLang="en-US" sz="2000" b="1" dirty="0">
                <a:latin typeface="黑体" pitchFamily="49" charset="-122"/>
              </a:rPr>
              <a:t>计算机网络广泛采用</a:t>
            </a:r>
            <a:r>
              <a:rPr lang="zh-CN" altLang="en-US" sz="2000" b="1" dirty="0" smtClean="0">
                <a:latin typeface="黑体" pitchFamily="49" charset="-122"/>
              </a:rPr>
              <a:t>的是</a:t>
            </a:r>
            <a:r>
              <a:rPr lang="en-US" altLang="zh-CN" sz="2000" b="1" dirty="0" smtClean="0">
                <a:latin typeface="黑体" pitchFamily="49" charset="-122"/>
              </a:rPr>
              <a:t>IPV4</a:t>
            </a:r>
            <a:r>
              <a:rPr lang="zh-CN" altLang="en-US" sz="2000" b="1" dirty="0" smtClean="0">
                <a:latin typeface="黑体" pitchFamily="49" charset="-122"/>
              </a:rPr>
              <a:t>地址。</a:t>
            </a:r>
            <a:endParaRPr lang="en-US" altLang="zh-CN" sz="2000" b="1" dirty="0" smtClean="0">
              <a:latin typeface="黑体" pitchFamily="49" charset="-122"/>
            </a:endParaRPr>
          </a:p>
          <a:p>
            <a:pPr marL="0" indent="0">
              <a:buNone/>
            </a:pPr>
            <a:r>
              <a:rPr lang="zh-CN" altLang="en-US" sz="2000" b="1" dirty="0">
                <a:latin typeface="黑体" pitchFamily="49" charset="-122"/>
              </a:rPr>
              <a:t>（</a:t>
            </a:r>
            <a:r>
              <a:rPr lang="en-US" altLang="zh-CN" sz="2000" b="1" dirty="0">
                <a:latin typeface="黑体" pitchFamily="49" charset="-122"/>
              </a:rPr>
              <a:t>1</a:t>
            </a:r>
            <a:r>
              <a:rPr lang="zh-CN" altLang="en-US" sz="2000" b="1" dirty="0">
                <a:latin typeface="黑体" pitchFamily="49" charset="-122"/>
              </a:rPr>
              <a:t>）</a:t>
            </a:r>
            <a:r>
              <a:rPr lang="en-US" altLang="zh-CN" sz="2000" b="1" dirty="0">
                <a:latin typeface="黑体" pitchFamily="49" charset="-122"/>
              </a:rPr>
              <a:t>IP</a:t>
            </a:r>
            <a:r>
              <a:rPr lang="zh-CN" altLang="en-US" sz="2000" b="1" dirty="0">
                <a:latin typeface="黑体" pitchFamily="49" charset="-122"/>
              </a:rPr>
              <a:t>地址的</a:t>
            </a:r>
            <a:r>
              <a:rPr lang="zh-CN" altLang="en-US" sz="2000" b="1" dirty="0" smtClean="0">
                <a:latin typeface="黑体" pitchFamily="49" charset="-122"/>
              </a:rPr>
              <a:t>表示</a:t>
            </a:r>
            <a:endParaRPr lang="en-US" altLang="zh-CN" sz="2000" b="1" dirty="0" smtClean="0">
              <a:latin typeface="黑体" pitchFamily="49" charset="-122"/>
            </a:endParaRPr>
          </a:p>
          <a:p>
            <a:pPr marL="0" indent="0">
              <a:buNone/>
            </a:pPr>
            <a:r>
              <a:rPr lang="zh-CN" altLang="en-US" sz="2000" b="1" dirty="0" smtClean="0">
                <a:latin typeface="黑体" pitchFamily="49" charset="-122"/>
              </a:rPr>
              <a:t>    在</a:t>
            </a:r>
            <a:r>
              <a:rPr lang="en-US" altLang="zh-CN" sz="2000" b="1" dirty="0">
                <a:latin typeface="黑体" pitchFamily="49" charset="-122"/>
              </a:rPr>
              <a:t>IPV4</a:t>
            </a:r>
            <a:r>
              <a:rPr lang="zh-CN" altLang="en-US" sz="2000" b="1" dirty="0">
                <a:latin typeface="黑体" pitchFamily="49" charset="-122"/>
              </a:rPr>
              <a:t>中，</a:t>
            </a:r>
            <a:r>
              <a:rPr lang="en-US" altLang="zh-CN" sz="2000" b="1" dirty="0">
                <a:latin typeface="黑体" pitchFamily="49" charset="-122"/>
              </a:rPr>
              <a:t>IP</a:t>
            </a:r>
            <a:r>
              <a:rPr lang="zh-CN" altLang="en-US" sz="2000" b="1" dirty="0">
                <a:latin typeface="黑体" pitchFamily="49" charset="-122"/>
              </a:rPr>
              <a:t>地址用二进制来表示，</a:t>
            </a:r>
            <a:r>
              <a:rPr lang="zh-CN" altLang="en-US" sz="2000" b="1" dirty="0">
                <a:solidFill>
                  <a:srgbClr val="FF0000"/>
                </a:solidFill>
                <a:latin typeface="黑体" pitchFamily="49" charset="-122"/>
              </a:rPr>
              <a:t>每个</a:t>
            </a:r>
            <a:r>
              <a:rPr lang="en-US" altLang="zh-CN" sz="2000" b="1" dirty="0">
                <a:solidFill>
                  <a:srgbClr val="FF0000"/>
                </a:solidFill>
                <a:latin typeface="黑体" pitchFamily="49" charset="-122"/>
              </a:rPr>
              <a:t>IP</a:t>
            </a:r>
            <a:r>
              <a:rPr lang="zh-CN" altLang="en-US" sz="2000" b="1" dirty="0">
                <a:solidFill>
                  <a:srgbClr val="FF0000"/>
                </a:solidFill>
                <a:latin typeface="黑体" pitchFamily="49" charset="-122"/>
              </a:rPr>
              <a:t>地址长</a:t>
            </a:r>
            <a:r>
              <a:rPr lang="en-US" altLang="zh-CN" sz="2000" b="1" dirty="0" smtClean="0">
                <a:solidFill>
                  <a:srgbClr val="FF0000"/>
                </a:solidFill>
                <a:latin typeface="黑体" pitchFamily="49" charset="-122"/>
              </a:rPr>
              <a:t>32</a:t>
            </a:r>
            <a:r>
              <a:rPr lang="zh-CN" altLang="en-US" sz="2000" b="1" dirty="0" smtClean="0">
                <a:solidFill>
                  <a:srgbClr val="FF0000"/>
                </a:solidFill>
                <a:latin typeface="黑体" pitchFamily="49" charset="-122"/>
              </a:rPr>
              <a:t>位</a:t>
            </a:r>
            <a:r>
              <a:rPr lang="zh-CN" altLang="en-US" sz="2000" b="1" dirty="0" smtClean="0">
                <a:latin typeface="黑体" pitchFamily="49" charset="-122"/>
              </a:rPr>
              <a:t>即</a:t>
            </a:r>
            <a:r>
              <a:rPr lang="en-US" altLang="zh-CN" sz="2000" b="1" dirty="0" smtClean="0">
                <a:latin typeface="黑体" pitchFamily="49" charset="-122"/>
              </a:rPr>
              <a:t>4</a:t>
            </a:r>
            <a:r>
              <a:rPr lang="zh-CN" altLang="en-US" sz="2000" b="1" dirty="0">
                <a:latin typeface="黑体" pitchFamily="49" charset="-122"/>
              </a:rPr>
              <a:t>个字节</a:t>
            </a:r>
            <a:r>
              <a:rPr lang="zh-CN" altLang="en-US" sz="2000" b="1" dirty="0" smtClean="0">
                <a:latin typeface="黑体" pitchFamily="49" charset="-122"/>
              </a:rPr>
              <a:t>。为了</a:t>
            </a:r>
            <a:r>
              <a:rPr lang="zh-CN" altLang="en-US" sz="2000" b="1" dirty="0">
                <a:latin typeface="黑体" pitchFamily="49" charset="-122"/>
              </a:rPr>
              <a:t>方便人们的使用，</a:t>
            </a:r>
            <a:r>
              <a:rPr lang="en-US" altLang="zh-CN" sz="2000" b="1" dirty="0">
                <a:latin typeface="黑体" pitchFamily="49" charset="-122"/>
              </a:rPr>
              <a:t>IP</a:t>
            </a:r>
            <a:r>
              <a:rPr lang="zh-CN" altLang="en-US" sz="2000" b="1" dirty="0">
                <a:latin typeface="黑体" pitchFamily="49" charset="-122"/>
              </a:rPr>
              <a:t>地址经常被写成十进制的形式，中间使用符号“</a:t>
            </a:r>
            <a:r>
              <a:rPr lang="en-US" altLang="zh-CN" sz="2000" b="1" dirty="0">
                <a:latin typeface="黑体" pitchFamily="49" charset="-122"/>
              </a:rPr>
              <a:t>.”</a:t>
            </a:r>
            <a:r>
              <a:rPr lang="zh-CN" altLang="en-US" sz="2000" b="1" dirty="0">
                <a:latin typeface="黑体" pitchFamily="49" charset="-122"/>
              </a:rPr>
              <a:t>分开不同的字节。于是，上面的</a:t>
            </a:r>
            <a:r>
              <a:rPr lang="en-US" altLang="zh-CN" sz="2000" b="1" dirty="0">
                <a:latin typeface="黑体" pitchFamily="49" charset="-122"/>
              </a:rPr>
              <a:t>IP</a:t>
            </a:r>
            <a:r>
              <a:rPr lang="zh-CN" altLang="en-US" sz="2000" b="1" dirty="0">
                <a:latin typeface="黑体" pitchFamily="49" charset="-122"/>
              </a:rPr>
              <a:t>地址可以表示为“</a:t>
            </a:r>
            <a:r>
              <a:rPr lang="en-US" altLang="zh-CN" sz="2000" b="1" dirty="0">
                <a:latin typeface="黑体" pitchFamily="49" charset="-122"/>
              </a:rPr>
              <a:t>10.0.0.1”</a:t>
            </a:r>
            <a:r>
              <a:rPr lang="zh-CN" altLang="en-US" sz="2000" b="1" dirty="0">
                <a:latin typeface="黑体" pitchFamily="49" charset="-122"/>
              </a:rPr>
              <a:t>。</a:t>
            </a:r>
            <a:r>
              <a:rPr lang="en-US" altLang="zh-CN" sz="2000" b="1" dirty="0">
                <a:latin typeface="黑体" pitchFamily="49" charset="-122"/>
              </a:rPr>
              <a:t>IP</a:t>
            </a:r>
            <a:r>
              <a:rPr lang="zh-CN" altLang="en-US" sz="2000" b="1" dirty="0">
                <a:latin typeface="黑体" pitchFamily="49" charset="-122"/>
              </a:rPr>
              <a:t>地址的这种表示法叫做“点分十进制表示法”。</a:t>
            </a:r>
          </a:p>
          <a:p>
            <a:pPr marL="0" indent="0">
              <a:buNone/>
            </a:pPr>
            <a:r>
              <a:rPr lang="en-US" altLang="zh-CN" sz="2000" b="1" dirty="0" smtClean="0">
                <a:latin typeface="黑体" pitchFamily="49" charset="-122"/>
              </a:rPr>
              <a:t>    IP</a:t>
            </a:r>
            <a:r>
              <a:rPr lang="zh-CN" altLang="en-US" sz="2000" b="1" dirty="0">
                <a:latin typeface="黑体" pitchFamily="49" charset="-122"/>
              </a:rPr>
              <a:t>地址采用分层结构，它是由</a:t>
            </a:r>
            <a:r>
              <a:rPr lang="zh-CN" altLang="en-US" sz="2000" b="1" dirty="0">
                <a:solidFill>
                  <a:srgbClr val="FF0000"/>
                </a:solidFill>
                <a:latin typeface="黑体" pitchFamily="49" charset="-122"/>
              </a:rPr>
              <a:t>网络号</a:t>
            </a:r>
            <a:r>
              <a:rPr lang="zh-CN" altLang="en-US" sz="2000" b="1" dirty="0">
                <a:latin typeface="黑体" pitchFamily="49" charset="-122"/>
              </a:rPr>
              <a:t>和</a:t>
            </a:r>
            <a:r>
              <a:rPr lang="zh-CN" altLang="en-US" sz="2000" b="1" dirty="0">
                <a:solidFill>
                  <a:srgbClr val="FF0000"/>
                </a:solidFill>
                <a:latin typeface="黑体" pitchFamily="49" charset="-122"/>
              </a:rPr>
              <a:t>主机号</a:t>
            </a:r>
            <a:r>
              <a:rPr lang="zh-CN" altLang="en-US" sz="2000" b="1" dirty="0">
                <a:latin typeface="黑体" pitchFamily="49" charset="-122"/>
              </a:rPr>
              <a:t>两部分组成</a:t>
            </a:r>
            <a:r>
              <a:rPr lang="zh-CN" altLang="en-US" sz="2000" b="1" dirty="0" smtClean="0">
                <a:latin typeface="黑体" pitchFamily="49" charset="-122"/>
              </a:rPr>
              <a:t>。</a:t>
            </a:r>
            <a:endParaRPr lang="zh-CN" altLang="en-US" sz="2000" b="1" dirty="0">
              <a:latin typeface="黑体" pitchFamily="49" charset="-122"/>
            </a:endParaRPr>
          </a:p>
        </p:txBody>
      </p:sp>
    </p:spTree>
    <p:extLst>
      <p:ext uri="{BB962C8B-B14F-4D97-AF65-F5344CB8AC3E}">
        <p14:creationId xmlns:p14="http://schemas.microsoft.com/office/powerpoint/2010/main" val="40200403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578563">
                                            <p:txEl>
                                              <p:pRg st="3" end="3"/>
                                            </p:txEl>
                                          </p:spTgt>
                                        </p:tgtEl>
                                        <p:attrNameLst>
                                          <p:attrName>style.visibility</p:attrName>
                                        </p:attrNameLst>
                                      </p:cBhvr>
                                      <p:to>
                                        <p:strVal val="visible"/>
                                      </p:to>
                                    </p:set>
                                    <p:anim calcmode="lin" valueType="num">
                                      <p:cBhvr additive="base">
                                        <p:cTn id="22" dur="500" fill="hold"/>
                                        <p:tgtEl>
                                          <p:spTgt spid="57856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578563">
                                            <p:txEl>
                                              <p:pRg st="4" end="4"/>
                                            </p:txEl>
                                          </p:spTgt>
                                        </p:tgtEl>
                                        <p:attrNameLst>
                                          <p:attrName>style.visibility</p:attrName>
                                        </p:attrNameLst>
                                      </p:cBhvr>
                                      <p:to>
                                        <p:strVal val="visible"/>
                                      </p:to>
                                    </p:set>
                                    <p:anim calcmode="lin" valueType="num">
                                      <p:cBhvr additive="base">
                                        <p:cTn id="27" dur="500" fill="hold"/>
                                        <p:tgtEl>
                                          <p:spTgt spid="57856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785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a:xfrm>
            <a:off x="1187450" y="260350"/>
            <a:ext cx="6716713" cy="642938"/>
          </a:xfrm>
        </p:spPr>
        <p:txBody>
          <a:bodyPr/>
          <a:lstStyle/>
          <a:p>
            <a:r>
              <a:rPr lang="zh-CN" altLang="en-US" b="0" dirty="0" smtClean="0">
                <a:effectLst>
                  <a:outerShdw blurRad="38100" dist="38100" dir="2700000" algn="tl">
                    <a:srgbClr val="C0C0C0"/>
                  </a:outerShdw>
                </a:effectLst>
              </a:rPr>
              <a:t>计算机信息安全</a:t>
            </a:r>
            <a:endParaRPr lang="zh-CN" altLang="en-US" b="0" dirty="0">
              <a:effectLst>
                <a:outerShdw blurRad="38100" dist="38100" dir="2700000" algn="tl">
                  <a:srgbClr val="C0C0C0"/>
                </a:outerShdw>
              </a:effectLst>
            </a:endParaRPr>
          </a:p>
        </p:txBody>
      </p:sp>
      <p:sp>
        <p:nvSpPr>
          <p:cNvPr id="658435" name="Rectangle 3"/>
          <p:cNvSpPr>
            <a:spLocks noGrp="1" noChangeArrowheads="1"/>
          </p:cNvSpPr>
          <p:nvPr>
            <p:ph type="body" idx="1"/>
          </p:nvPr>
        </p:nvSpPr>
        <p:spPr>
          <a:xfrm>
            <a:off x="467544" y="1484784"/>
            <a:ext cx="8208912" cy="4247455"/>
          </a:xfrm>
        </p:spPr>
        <p:txBody>
          <a:bodyPr/>
          <a:lstStyle/>
          <a:p>
            <a:r>
              <a:rPr lang="zh-CN" altLang="en-US" sz="3400" b="1" dirty="0">
                <a:ea typeface="仿宋_GB2312" pitchFamily="49" charset="-122"/>
              </a:rPr>
              <a:t>计算机信息面临的威胁</a:t>
            </a:r>
          </a:p>
          <a:p>
            <a:pPr lvl="1"/>
            <a:r>
              <a:rPr lang="zh-CN" altLang="en-US" sz="2300" b="1" dirty="0" smtClean="0"/>
              <a:t>计算机</a:t>
            </a:r>
            <a:r>
              <a:rPr lang="zh-CN" altLang="en-US" sz="2300" b="1" dirty="0"/>
              <a:t>信息自身的</a:t>
            </a:r>
            <a:r>
              <a:rPr lang="zh-CN" altLang="en-US" sz="2300" b="1" dirty="0">
                <a:ea typeface="仿宋_GB2312" pitchFamily="49" charset="-122"/>
              </a:rPr>
              <a:t>脆弱性</a:t>
            </a:r>
          </a:p>
          <a:p>
            <a:pPr lvl="2"/>
            <a:r>
              <a:rPr lang="zh-CN" altLang="en-US" b="1" dirty="0">
                <a:latin typeface="宋体" pitchFamily="2" charset="-122"/>
              </a:rPr>
              <a:t>计算机操作系统的脆弱性</a:t>
            </a:r>
          </a:p>
          <a:p>
            <a:pPr lvl="2"/>
            <a:r>
              <a:rPr lang="zh-CN" altLang="en-US" b="1" dirty="0">
                <a:latin typeface="宋体" pitchFamily="2" charset="-122"/>
              </a:rPr>
              <a:t>计算机网络系统的脆弱性</a:t>
            </a:r>
          </a:p>
          <a:p>
            <a:pPr lvl="2"/>
            <a:r>
              <a:rPr lang="zh-CN" altLang="en-US" b="1" dirty="0">
                <a:latin typeface="宋体" pitchFamily="2" charset="-122"/>
              </a:rPr>
              <a:t>数据库管理系统的脆弱性</a:t>
            </a:r>
            <a:endParaRPr lang="zh-CN" altLang="en-US" b="1" dirty="0">
              <a:ea typeface="仿宋_GB2312" pitchFamily="49" charset="-122"/>
            </a:endParaRPr>
          </a:p>
          <a:p>
            <a:pPr lvl="1"/>
            <a:r>
              <a:rPr lang="zh-CN" altLang="en-US" sz="2300" b="1" dirty="0"/>
              <a:t>计算机信息自身的</a:t>
            </a:r>
            <a:r>
              <a:rPr lang="zh-CN" altLang="en-US" sz="2300" b="1" dirty="0">
                <a:ea typeface="仿宋_GB2312" pitchFamily="49" charset="-122"/>
              </a:rPr>
              <a:t>缺陷</a:t>
            </a:r>
          </a:p>
          <a:p>
            <a:pPr lvl="2"/>
            <a:r>
              <a:rPr lang="zh-CN" altLang="en-US" b="1" dirty="0">
                <a:ea typeface="仿宋_GB2312" pitchFamily="49" charset="-122"/>
              </a:rPr>
              <a:t>信息存贮、传输、等方面存在的物理缺陷</a:t>
            </a:r>
            <a:r>
              <a:rPr lang="zh-CN" altLang="en-US" b="1" dirty="0" smtClean="0">
                <a:ea typeface="仿宋_GB2312" pitchFamily="49" charset="-122"/>
              </a:rPr>
              <a:t>：</a:t>
            </a:r>
            <a:r>
              <a:rPr lang="zh-CN" altLang="en-US" sz="2200" b="1" dirty="0" smtClean="0">
                <a:latin typeface="宋体" pitchFamily="2" charset="-122"/>
              </a:rPr>
              <a:t>电磁</a:t>
            </a:r>
            <a:r>
              <a:rPr lang="zh-CN" altLang="en-US" sz="2200" b="1" dirty="0">
                <a:latin typeface="宋体" pitchFamily="2" charset="-122"/>
              </a:rPr>
              <a:t>泄漏性 、信息介质的安全隐患 、数据可访问性无痕迹 、高存储密度等</a:t>
            </a:r>
          </a:p>
        </p:txBody>
      </p:sp>
    </p:spTree>
    <p:extLst>
      <p:ext uri="{BB962C8B-B14F-4D97-AF65-F5344CB8AC3E}">
        <p14:creationId xmlns:p14="http://schemas.microsoft.com/office/powerpoint/2010/main" val="23712660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60</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en-US" altLang="zh-CN" sz="2400" b="0" dirty="0" smtClean="0">
                <a:latin typeface="+mj-ea"/>
              </a:rPr>
              <a:t>INTERNET</a:t>
            </a:r>
            <a:r>
              <a:rPr lang="zh-CN" altLang="en-US" sz="2400" b="0" dirty="0" smtClean="0">
                <a:latin typeface="+mj-ea"/>
              </a:rPr>
              <a:t>接入</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467544" y="1052736"/>
            <a:ext cx="7848872" cy="4104456"/>
          </a:xfrm>
        </p:spPr>
        <p:txBody>
          <a:bodyPr/>
          <a:lstStyle/>
          <a:p>
            <a:pPr marL="0" indent="0">
              <a:buNone/>
            </a:pPr>
            <a:r>
              <a:rPr lang="zh-CN" altLang="en-US" sz="2000" b="1" dirty="0" smtClean="0">
                <a:latin typeface="黑体" pitchFamily="49" charset="-122"/>
              </a:rPr>
              <a:t>（</a:t>
            </a:r>
            <a:r>
              <a:rPr lang="en-US" altLang="zh-CN" sz="2000" b="1" dirty="0" smtClean="0">
                <a:latin typeface="黑体" pitchFamily="49" charset="-122"/>
              </a:rPr>
              <a:t>2</a:t>
            </a:r>
            <a:r>
              <a:rPr lang="zh-CN" altLang="en-US" sz="2000" b="1" dirty="0">
                <a:latin typeface="黑体" pitchFamily="49" charset="-122"/>
              </a:rPr>
              <a:t>）</a:t>
            </a:r>
            <a:r>
              <a:rPr lang="en-US" altLang="zh-CN" sz="2000" b="1" dirty="0">
                <a:latin typeface="黑体" pitchFamily="49" charset="-122"/>
              </a:rPr>
              <a:t>IP</a:t>
            </a:r>
            <a:r>
              <a:rPr lang="zh-CN" altLang="en-US" sz="2000" b="1" dirty="0">
                <a:latin typeface="黑体" pitchFamily="49" charset="-122"/>
              </a:rPr>
              <a:t>地址的分类</a:t>
            </a:r>
          </a:p>
          <a:p>
            <a:pPr marL="0" indent="0">
              <a:buNone/>
            </a:pPr>
            <a:r>
              <a:rPr lang="zh-CN" altLang="en-US" sz="2000" b="1" dirty="0" smtClean="0">
                <a:latin typeface="黑体" pitchFamily="49" charset="-122"/>
              </a:rPr>
              <a:t>    为了</a:t>
            </a:r>
            <a:r>
              <a:rPr lang="zh-CN" altLang="en-US" sz="2000" b="1" dirty="0">
                <a:latin typeface="黑体" pitchFamily="49" charset="-122"/>
              </a:rPr>
              <a:t>对</a:t>
            </a:r>
            <a:r>
              <a:rPr lang="en-US" altLang="zh-CN" sz="2000" b="1" dirty="0">
                <a:latin typeface="黑体" pitchFamily="49" charset="-122"/>
              </a:rPr>
              <a:t>IP</a:t>
            </a:r>
            <a:r>
              <a:rPr lang="zh-CN" altLang="en-US" sz="2000" b="1" dirty="0">
                <a:latin typeface="黑体" pitchFamily="49" charset="-122"/>
              </a:rPr>
              <a:t>地址进行有效的管理，按照网络规模的大小，</a:t>
            </a:r>
            <a:r>
              <a:rPr lang="en-US" altLang="zh-CN" sz="2000" b="1" dirty="0">
                <a:latin typeface="黑体" pitchFamily="49" charset="-122"/>
              </a:rPr>
              <a:t>IP</a:t>
            </a:r>
            <a:r>
              <a:rPr lang="zh-CN" altLang="en-US" sz="2000" b="1" dirty="0">
                <a:latin typeface="黑体" pitchFamily="49" charset="-122"/>
              </a:rPr>
              <a:t>地址分为</a:t>
            </a:r>
            <a:r>
              <a:rPr lang="en-US" altLang="zh-CN" sz="2000" b="1" dirty="0">
                <a:latin typeface="黑体" pitchFamily="49" charset="-122"/>
              </a:rPr>
              <a:t>A</a:t>
            </a:r>
            <a:r>
              <a:rPr lang="zh-CN" altLang="en-US" sz="2000" b="1" dirty="0">
                <a:latin typeface="黑体" pitchFamily="49" charset="-122"/>
              </a:rPr>
              <a:t>、</a:t>
            </a:r>
            <a:r>
              <a:rPr lang="en-US" altLang="zh-CN" sz="2000" b="1" dirty="0">
                <a:latin typeface="黑体" pitchFamily="49" charset="-122"/>
              </a:rPr>
              <a:t>B</a:t>
            </a:r>
            <a:r>
              <a:rPr lang="zh-CN" altLang="en-US" sz="2000" b="1" dirty="0">
                <a:latin typeface="黑体" pitchFamily="49" charset="-122"/>
              </a:rPr>
              <a:t>、</a:t>
            </a:r>
            <a:r>
              <a:rPr lang="en-US" altLang="zh-CN" sz="2000" b="1" dirty="0">
                <a:latin typeface="黑体" pitchFamily="49" charset="-122"/>
              </a:rPr>
              <a:t>C</a:t>
            </a:r>
            <a:r>
              <a:rPr lang="zh-CN" altLang="en-US" sz="2000" b="1" dirty="0">
                <a:latin typeface="黑体" pitchFamily="49" charset="-122"/>
              </a:rPr>
              <a:t>、</a:t>
            </a:r>
            <a:r>
              <a:rPr lang="en-US" altLang="zh-CN" sz="2000" b="1" dirty="0">
                <a:latin typeface="黑体" pitchFamily="49" charset="-122"/>
              </a:rPr>
              <a:t>D</a:t>
            </a:r>
            <a:r>
              <a:rPr lang="zh-CN" altLang="en-US" sz="2000" b="1" dirty="0">
                <a:latin typeface="黑体" pitchFamily="49" charset="-122"/>
              </a:rPr>
              <a:t>、</a:t>
            </a:r>
            <a:r>
              <a:rPr lang="en-US" altLang="zh-CN" sz="2000" b="1" dirty="0">
                <a:latin typeface="黑体" pitchFamily="49" charset="-122"/>
              </a:rPr>
              <a:t>E</a:t>
            </a:r>
            <a:r>
              <a:rPr lang="zh-CN" altLang="en-US" sz="2000" b="1" dirty="0">
                <a:latin typeface="黑体" pitchFamily="49" charset="-122"/>
              </a:rPr>
              <a:t>五</a:t>
            </a:r>
            <a:r>
              <a:rPr lang="zh-CN" altLang="en-US" sz="2000" b="1" dirty="0" smtClean="0">
                <a:latin typeface="黑体" pitchFamily="49" charset="-122"/>
              </a:rPr>
              <a:t>类。</a:t>
            </a:r>
            <a:endParaRPr lang="zh-CN" altLang="en-US" sz="2000" b="1" dirty="0">
              <a:latin typeface="黑体" pitchFamily="49" charset="-122"/>
            </a:endParaRPr>
          </a:p>
          <a:p>
            <a:pPr marL="0" indent="0">
              <a:buNone/>
            </a:pPr>
            <a:endParaRPr lang="zh-CN" altLang="en-US" sz="2000" b="1" dirty="0">
              <a:latin typeface="黑体" pitchFamily="49"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2201430319"/>
              </p:ext>
            </p:extLst>
          </p:nvPr>
        </p:nvGraphicFramePr>
        <p:xfrm>
          <a:off x="1979712" y="2204864"/>
          <a:ext cx="4747059" cy="3456384"/>
        </p:xfrm>
        <a:graphic>
          <a:graphicData uri="http://schemas.openxmlformats.org/presentationml/2006/ole">
            <mc:AlternateContent xmlns:mc="http://schemas.openxmlformats.org/markup-compatibility/2006">
              <mc:Choice xmlns:v="urn:schemas-microsoft-com:vml" Requires="v">
                <p:oleObj spid="_x0000_s1034" name="Visio" r:id="rId3" imgW="3073355" imgH="2242496" progId="Visio.Drawing.11">
                  <p:embed/>
                </p:oleObj>
              </mc:Choice>
              <mc:Fallback>
                <p:oleObj name="Visio" r:id="rId3" imgW="3073355" imgH="224249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204864"/>
                        <a:ext cx="4747059" cy="3456384"/>
                      </a:xfrm>
                      <a:prstGeom prst="rect">
                        <a:avLst/>
                      </a:prstGeom>
                      <a:noFill/>
                    </p:spPr>
                  </p:pic>
                </p:oleObj>
              </mc:Fallback>
            </mc:AlternateContent>
          </a:graphicData>
        </a:graphic>
      </p:graphicFrame>
    </p:spTree>
    <p:extLst>
      <p:ext uri="{BB962C8B-B14F-4D97-AF65-F5344CB8AC3E}">
        <p14:creationId xmlns:p14="http://schemas.microsoft.com/office/powerpoint/2010/main" val="35731967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61</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en-US" altLang="zh-CN" sz="2400" b="0" dirty="0" smtClean="0">
                <a:latin typeface="+mj-ea"/>
              </a:rPr>
              <a:t>INTERNET</a:t>
            </a:r>
            <a:r>
              <a:rPr lang="zh-CN" altLang="en-US" sz="2400" b="0" dirty="0" smtClean="0">
                <a:latin typeface="+mj-ea"/>
              </a:rPr>
              <a:t>接入</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124744"/>
            <a:ext cx="8136904" cy="4536504"/>
          </a:xfrm>
        </p:spPr>
        <p:txBody>
          <a:bodyPr/>
          <a:lstStyle/>
          <a:p>
            <a:pPr marL="0" indent="0">
              <a:spcBef>
                <a:spcPts val="2400"/>
              </a:spcBef>
              <a:buNone/>
            </a:pPr>
            <a:r>
              <a:rPr lang="zh-CN" altLang="en-US" sz="2000" b="1" dirty="0">
                <a:latin typeface="黑体" pitchFamily="49" charset="-122"/>
              </a:rPr>
              <a:t>（</a:t>
            </a:r>
            <a:r>
              <a:rPr lang="en-US" altLang="zh-CN" sz="2000" b="1" dirty="0">
                <a:latin typeface="黑体" pitchFamily="49" charset="-122"/>
              </a:rPr>
              <a:t>3</a:t>
            </a:r>
            <a:r>
              <a:rPr lang="zh-CN" altLang="en-US" sz="2000" b="1" dirty="0">
                <a:latin typeface="黑体" pitchFamily="49" charset="-122"/>
              </a:rPr>
              <a:t>）子网</a:t>
            </a:r>
            <a:r>
              <a:rPr lang="zh-CN" altLang="en-US" sz="2000" b="1" dirty="0" smtClean="0">
                <a:latin typeface="黑体" pitchFamily="49" charset="-122"/>
              </a:rPr>
              <a:t>掩码</a:t>
            </a:r>
            <a:endParaRPr lang="en-US" altLang="zh-CN" sz="2000" b="1" dirty="0" smtClean="0">
              <a:latin typeface="黑体" pitchFamily="49" charset="-122"/>
            </a:endParaRPr>
          </a:p>
          <a:p>
            <a:pPr marL="0" indent="0">
              <a:spcBef>
                <a:spcPts val="2400"/>
              </a:spcBef>
              <a:buNone/>
            </a:pPr>
            <a:r>
              <a:rPr lang="zh-CN" altLang="en-US" sz="2000" b="1" dirty="0" smtClean="0">
                <a:latin typeface="黑体" pitchFamily="49" charset="-122"/>
              </a:rPr>
              <a:t>    为了</a:t>
            </a:r>
            <a:r>
              <a:rPr lang="zh-CN" altLang="en-US" sz="2000" b="1" dirty="0">
                <a:latin typeface="黑体" pitchFamily="49" charset="-122"/>
              </a:rPr>
              <a:t>快速确定</a:t>
            </a:r>
            <a:r>
              <a:rPr lang="en-US" altLang="zh-CN" sz="2000" b="1" dirty="0">
                <a:latin typeface="黑体" pitchFamily="49" charset="-122"/>
              </a:rPr>
              <a:t>IP</a:t>
            </a:r>
            <a:r>
              <a:rPr lang="zh-CN" altLang="en-US" sz="2000" b="1" dirty="0">
                <a:latin typeface="黑体" pitchFamily="49" charset="-122"/>
              </a:rPr>
              <a:t>地址的网络号和主机号，同时也为了判断两个</a:t>
            </a:r>
            <a:r>
              <a:rPr lang="en-US" altLang="zh-CN" sz="2000" b="1" dirty="0">
                <a:latin typeface="黑体" pitchFamily="49" charset="-122"/>
              </a:rPr>
              <a:t>IP</a:t>
            </a:r>
            <a:r>
              <a:rPr lang="zh-CN" altLang="en-US" sz="2000" b="1" dirty="0">
                <a:latin typeface="黑体" pitchFamily="49" charset="-122"/>
              </a:rPr>
              <a:t>地址是否属于同一网络，因此引入了子网掩码的概念</a:t>
            </a:r>
            <a:r>
              <a:rPr lang="zh-CN" altLang="en-US" sz="2000" b="1" dirty="0" smtClean="0">
                <a:latin typeface="黑体" pitchFamily="49" charset="-122"/>
              </a:rPr>
              <a:t>。用</a:t>
            </a:r>
            <a:r>
              <a:rPr lang="zh-CN" altLang="en-US" sz="2000" b="1" dirty="0">
                <a:latin typeface="黑体" pitchFamily="49" charset="-122"/>
              </a:rPr>
              <a:t>子网掩码判断</a:t>
            </a:r>
            <a:r>
              <a:rPr lang="en-US" altLang="zh-CN" sz="2000" b="1" dirty="0">
                <a:latin typeface="黑体" pitchFamily="49" charset="-122"/>
              </a:rPr>
              <a:t>IP</a:t>
            </a:r>
            <a:r>
              <a:rPr lang="zh-CN" altLang="en-US" sz="2000" b="1" dirty="0">
                <a:latin typeface="黑体" pitchFamily="49" charset="-122"/>
              </a:rPr>
              <a:t>地址的网络号与主机号的方法是：</a:t>
            </a:r>
          </a:p>
          <a:p>
            <a:pPr marL="0" indent="0">
              <a:spcBef>
                <a:spcPts val="2400"/>
              </a:spcBef>
              <a:buNone/>
            </a:pPr>
            <a:r>
              <a:rPr lang="zh-CN" altLang="en-US" sz="2000" b="1" dirty="0" smtClean="0">
                <a:latin typeface="黑体" pitchFamily="49" charset="-122"/>
              </a:rPr>
              <a:t>  网络</a:t>
            </a:r>
            <a:r>
              <a:rPr lang="zh-CN" altLang="en-US" sz="2000" b="1" dirty="0">
                <a:latin typeface="黑体" pitchFamily="49" charset="-122"/>
              </a:rPr>
              <a:t>号：将相应子网掩码及</a:t>
            </a:r>
            <a:r>
              <a:rPr lang="en-US" altLang="zh-CN" sz="2000" b="1" dirty="0">
                <a:latin typeface="黑体" pitchFamily="49" charset="-122"/>
              </a:rPr>
              <a:t>IP</a:t>
            </a:r>
            <a:r>
              <a:rPr lang="zh-CN" altLang="en-US" sz="2000" b="1" dirty="0">
                <a:latin typeface="黑体" pitchFamily="49" charset="-122"/>
              </a:rPr>
              <a:t>地址的二进制值进行按位“与运算”，就可以得到该</a:t>
            </a:r>
            <a:r>
              <a:rPr lang="en-US" altLang="zh-CN" sz="2000" b="1" dirty="0">
                <a:latin typeface="黑体" pitchFamily="49" charset="-122"/>
              </a:rPr>
              <a:t>IP</a:t>
            </a:r>
            <a:r>
              <a:rPr lang="zh-CN" altLang="en-US" sz="2000" b="1" dirty="0">
                <a:latin typeface="黑体" pitchFamily="49" charset="-122"/>
              </a:rPr>
              <a:t>地址的网络号。</a:t>
            </a:r>
          </a:p>
          <a:p>
            <a:pPr marL="0" indent="0">
              <a:spcBef>
                <a:spcPts val="2400"/>
              </a:spcBef>
              <a:buNone/>
            </a:pPr>
            <a:r>
              <a:rPr lang="zh-CN" altLang="en-US" sz="2000" b="1" dirty="0" smtClean="0">
                <a:latin typeface="黑体" pitchFamily="49" charset="-122"/>
              </a:rPr>
              <a:t>  主机</a:t>
            </a:r>
            <a:r>
              <a:rPr lang="zh-CN" altLang="en-US" sz="2000" b="1" dirty="0">
                <a:latin typeface="黑体" pitchFamily="49" charset="-122"/>
              </a:rPr>
              <a:t>号：将相应子网掩码的二进制值进行取反操作，得到的二进制值与</a:t>
            </a:r>
            <a:r>
              <a:rPr lang="en-US" altLang="zh-CN" sz="2000" b="1" dirty="0">
                <a:latin typeface="黑体" pitchFamily="49" charset="-122"/>
              </a:rPr>
              <a:t>IP</a:t>
            </a:r>
            <a:r>
              <a:rPr lang="zh-CN" altLang="en-US" sz="2000" b="1" dirty="0">
                <a:latin typeface="黑体" pitchFamily="49" charset="-122"/>
              </a:rPr>
              <a:t>地址的二进制值进行按位“与运算”，就可以得到该</a:t>
            </a:r>
            <a:r>
              <a:rPr lang="en-US" altLang="zh-CN" sz="2000" b="1" dirty="0">
                <a:latin typeface="黑体" pitchFamily="49" charset="-122"/>
              </a:rPr>
              <a:t>IP</a:t>
            </a:r>
            <a:r>
              <a:rPr lang="zh-CN" altLang="en-US" sz="2000" b="1" dirty="0">
                <a:latin typeface="黑体" pitchFamily="49" charset="-122"/>
              </a:rPr>
              <a:t>地址的主机号</a:t>
            </a:r>
            <a:r>
              <a:rPr lang="zh-CN" altLang="en-US" sz="2000" b="1" dirty="0" smtClean="0">
                <a:latin typeface="黑体" pitchFamily="49" charset="-122"/>
              </a:rPr>
              <a:t>。</a:t>
            </a:r>
            <a:endParaRPr lang="en-US" altLang="zh-CN" sz="2000" b="1" dirty="0" smtClean="0">
              <a:latin typeface="黑体" pitchFamily="49" charset="-122"/>
            </a:endParaRPr>
          </a:p>
          <a:p>
            <a:pPr marL="0" indent="0">
              <a:spcBef>
                <a:spcPts val="2400"/>
              </a:spcBef>
              <a:buNone/>
            </a:pPr>
            <a:r>
              <a:rPr lang="en-US" altLang="zh-CN" sz="2000" b="1" dirty="0" smtClean="0">
                <a:solidFill>
                  <a:srgbClr val="FF0000"/>
                </a:solidFill>
                <a:latin typeface="黑体" pitchFamily="49" charset="-122"/>
              </a:rPr>
              <a:t>DHCP</a:t>
            </a:r>
            <a:r>
              <a:rPr lang="zh-CN" altLang="en-US" sz="2000" b="1" dirty="0" smtClean="0">
                <a:solidFill>
                  <a:srgbClr val="FF0000"/>
                </a:solidFill>
                <a:latin typeface="黑体" pitchFamily="49" charset="-122"/>
              </a:rPr>
              <a:t>：动态主机设置协议（自动分配</a:t>
            </a:r>
            <a:r>
              <a:rPr lang="en-US" altLang="zh-CN" sz="2000" b="1" dirty="0" smtClean="0">
                <a:solidFill>
                  <a:srgbClr val="FF0000"/>
                </a:solidFill>
                <a:latin typeface="黑体" pitchFamily="49" charset="-122"/>
              </a:rPr>
              <a:t>IP</a:t>
            </a:r>
            <a:r>
              <a:rPr lang="zh-CN" altLang="en-US" sz="2000" b="1" dirty="0" smtClean="0">
                <a:solidFill>
                  <a:srgbClr val="FF0000"/>
                </a:solidFill>
                <a:latin typeface="黑体" pitchFamily="49" charset="-122"/>
              </a:rPr>
              <a:t>地址）</a:t>
            </a:r>
            <a:endParaRPr lang="zh-CN" altLang="en-US" sz="2000" b="1" dirty="0">
              <a:solidFill>
                <a:srgbClr val="FF0000"/>
              </a:solidFill>
              <a:latin typeface="黑体" pitchFamily="49" charset="-122"/>
            </a:endParaRPr>
          </a:p>
          <a:p>
            <a:pPr marL="0" indent="0">
              <a:spcBef>
                <a:spcPts val="2400"/>
              </a:spcBef>
              <a:buNone/>
            </a:pPr>
            <a:endParaRPr lang="zh-CN" altLang="en-US" sz="2000" b="1" dirty="0">
              <a:latin typeface="黑体" pitchFamily="49" charset="-122"/>
            </a:endParaRPr>
          </a:p>
        </p:txBody>
      </p:sp>
    </p:spTree>
    <p:extLst>
      <p:ext uri="{BB962C8B-B14F-4D97-AF65-F5344CB8AC3E}">
        <p14:creationId xmlns:p14="http://schemas.microsoft.com/office/powerpoint/2010/main" val="116761854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578563">
                                            <p:txEl>
                                              <p:pRg st="3" end="3"/>
                                            </p:txEl>
                                          </p:spTgt>
                                        </p:tgtEl>
                                        <p:attrNameLst>
                                          <p:attrName>style.visibility</p:attrName>
                                        </p:attrNameLst>
                                      </p:cBhvr>
                                      <p:to>
                                        <p:strVal val="visible"/>
                                      </p:to>
                                    </p:set>
                                    <p:anim calcmode="lin" valueType="num">
                                      <p:cBhvr additive="base">
                                        <p:cTn id="22" dur="500" fill="hold"/>
                                        <p:tgtEl>
                                          <p:spTgt spid="57856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578563">
                                            <p:txEl>
                                              <p:pRg st="4" end="4"/>
                                            </p:txEl>
                                          </p:spTgt>
                                        </p:tgtEl>
                                        <p:attrNameLst>
                                          <p:attrName>style.visibility</p:attrName>
                                        </p:attrNameLst>
                                      </p:cBhvr>
                                      <p:to>
                                        <p:strVal val="visible"/>
                                      </p:to>
                                    </p:set>
                                    <p:anim calcmode="lin" valueType="num">
                                      <p:cBhvr additive="base">
                                        <p:cTn id="27" dur="500" fill="hold"/>
                                        <p:tgtEl>
                                          <p:spTgt spid="57856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785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62</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en-US" altLang="zh-CN" sz="2400" b="0" dirty="0" smtClean="0">
                <a:latin typeface="+mj-ea"/>
              </a:rPr>
              <a:t>INTERNET</a:t>
            </a:r>
            <a:r>
              <a:rPr lang="zh-CN" altLang="en-US" sz="2400" b="0" dirty="0" smtClean="0">
                <a:latin typeface="+mj-ea"/>
              </a:rPr>
              <a:t>接入</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556792"/>
            <a:ext cx="7848872" cy="4104456"/>
          </a:xfrm>
        </p:spPr>
        <p:txBody>
          <a:bodyPr/>
          <a:lstStyle/>
          <a:p>
            <a:pPr marL="0" indent="0">
              <a:buNone/>
            </a:pPr>
            <a:r>
              <a:rPr lang="en-US" altLang="zh-CN" b="1" dirty="0" smtClean="0">
                <a:latin typeface="黑体" pitchFamily="49" charset="-122"/>
              </a:rPr>
              <a:t>3</a:t>
            </a:r>
            <a:r>
              <a:rPr lang="zh-CN" altLang="en-US" b="1" dirty="0" smtClean="0">
                <a:latin typeface="黑体" pitchFamily="49" charset="-122"/>
              </a:rPr>
              <a:t>、域名系统</a:t>
            </a:r>
            <a:endParaRPr lang="en-US" altLang="zh-CN" b="1" dirty="0" smtClean="0">
              <a:latin typeface="黑体" pitchFamily="49" charset="-122"/>
            </a:endParaRPr>
          </a:p>
          <a:p>
            <a:pPr marL="0" indent="0">
              <a:buNone/>
            </a:pPr>
            <a:r>
              <a:rPr lang="en-US" altLang="zh-CN" sz="2000" b="1" dirty="0" smtClean="0">
                <a:latin typeface="黑体" pitchFamily="49" charset="-122"/>
              </a:rPr>
              <a:t>    DNS</a:t>
            </a:r>
            <a:r>
              <a:rPr lang="zh-CN" altLang="en-US" sz="2000" b="1" dirty="0">
                <a:latin typeface="黑体" pitchFamily="49" charset="-122"/>
              </a:rPr>
              <a:t>是一个分层的名字管理查询系统，主要提供</a:t>
            </a:r>
            <a:r>
              <a:rPr lang="en-US" altLang="zh-CN" sz="2000" b="1" dirty="0">
                <a:latin typeface="黑体" pitchFamily="49" charset="-122"/>
              </a:rPr>
              <a:t>Internet</a:t>
            </a:r>
            <a:r>
              <a:rPr lang="zh-CN" altLang="en-US" sz="2000" b="1" dirty="0">
                <a:latin typeface="黑体" pitchFamily="49" charset="-122"/>
              </a:rPr>
              <a:t>上主机</a:t>
            </a:r>
            <a:r>
              <a:rPr lang="en-US" altLang="zh-CN" sz="2000" b="1" dirty="0">
                <a:latin typeface="黑体" pitchFamily="49" charset="-122"/>
              </a:rPr>
              <a:t>IP</a:t>
            </a:r>
            <a:r>
              <a:rPr lang="zh-CN" altLang="en-US" sz="2000" b="1" dirty="0">
                <a:latin typeface="黑体" pitchFamily="49" charset="-122"/>
              </a:rPr>
              <a:t>地址和域名地址相互对应关系的服务</a:t>
            </a:r>
            <a:r>
              <a:rPr lang="zh-CN" altLang="en-US" sz="2000" b="1" dirty="0" smtClean="0">
                <a:latin typeface="黑体" pitchFamily="49" charset="-122"/>
              </a:rPr>
              <a:t>。</a:t>
            </a:r>
            <a:endParaRPr lang="en-US" altLang="zh-CN" sz="2000" b="1" dirty="0" smtClean="0">
              <a:latin typeface="黑体" pitchFamily="49" charset="-122"/>
            </a:endParaRPr>
          </a:p>
          <a:p>
            <a:pPr marL="0" indent="0">
              <a:buNone/>
            </a:pPr>
            <a:r>
              <a:rPr lang="en-US" altLang="zh-CN" sz="2000" b="1" dirty="0" smtClean="0">
                <a:solidFill>
                  <a:srgbClr val="FF0000"/>
                </a:solidFill>
                <a:latin typeface="黑体" pitchFamily="49" charset="-122"/>
              </a:rPr>
              <a:t>DNS</a:t>
            </a:r>
            <a:r>
              <a:rPr lang="zh-CN" altLang="en-US" sz="2000" b="1" dirty="0" smtClean="0">
                <a:solidFill>
                  <a:srgbClr val="FF0000"/>
                </a:solidFill>
                <a:latin typeface="黑体" pitchFamily="49" charset="-122"/>
              </a:rPr>
              <a:t>：动态主机服务</a:t>
            </a:r>
            <a:endParaRPr lang="en-US" altLang="zh-CN" sz="2000" b="1" dirty="0" smtClean="0">
              <a:solidFill>
                <a:srgbClr val="FF0000"/>
              </a:solidFill>
              <a:latin typeface="黑体" pitchFamily="49" charset="-122"/>
            </a:endParaRPr>
          </a:p>
          <a:p>
            <a:pPr marL="0" indent="0">
              <a:buNone/>
            </a:pPr>
            <a:r>
              <a:rPr lang="en-US" altLang="zh-CN" sz="2000" b="1" dirty="0">
                <a:latin typeface="黑体" pitchFamily="49" charset="-122"/>
              </a:rPr>
              <a:t> </a:t>
            </a:r>
            <a:r>
              <a:rPr lang="en-US" altLang="zh-CN" sz="2000" b="1" dirty="0" smtClean="0">
                <a:latin typeface="黑体" pitchFamily="49" charset="-122"/>
              </a:rPr>
              <a:t>   </a:t>
            </a:r>
            <a:r>
              <a:rPr lang="zh-CN" altLang="en-US" sz="2000" b="1" dirty="0" smtClean="0">
                <a:latin typeface="黑体" pitchFamily="49" charset="-122"/>
              </a:rPr>
              <a:t>域名</a:t>
            </a:r>
            <a:r>
              <a:rPr lang="zh-CN" altLang="en-US" sz="2000" b="1" dirty="0">
                <a:latin typeface="黑体" pitchFamily="49" charset="-122"/>
              </a:rPr>
              <a:t>解析是由专门的</a:t>
            </a:r>
            <a:r>
              <a:rPr lang="en-US" altLang="zh-CN" sz="2000" b="1" dirty="0">
                <a:latin typeface="黑体" pitchFamily="49" charset="-122"/>
              </a:rPr>
              <a:t>DNS</a:t>
            </a:r>
            <a:r>
              <a:rPr lang="zh-CN" altLang="en-US" sz="2000" b="1" dirty="0">
                <a:latin typeface="黑体" pitchFamily="49" charset="-122"/>
              </a:rPr>
              <a:t>服务器来完成，整个过程是自动进行。域名地址与</a:t>
            </a:r>
            <a:r>
              <a:rPr lang="en-US" altLang="zh-CN" sz="2000" b="1" dirty="0">
                <a:latin typeface="黑体" pitchFamily="49" charset="-122"/>
              </a:rPr>
              <a:t>IP</a:t>
            </a:r>
            <a:r>
              <a:rPr lang="zh-CN" altLang="en-US" sz="2000" b="1" dirty="0">
                <a:latin typeface="黑体" pitchFamily="49" charset="-122"/>
              </a:rPr>
              <a:t>地址之间是一一对应的。</a:t>
            </a:r>
          </a:p>
          <a:p>
            <a:pPr marL="0" indent="0">
              <a:buNone/>
            </a:pPr>
            <a:r>
              <a:rPr lang="zh-CN" altLang="en-US" sz="2000" b="1" dirty="0" smtClean="0">
                <a:latin typeface="黑体" pitchFamily="49" charset="-122"/>
              </a:rPr>
              <a:t>    域名</a:t>
            </a:r>
            <a:r>
              <a:rPr lang="zh-CN" altLang="en-US" sz="2000" b="1" dirty="0">
                <a:latin typeface="黑体" pitchFamily="49" charset="-122"/>
              </a:rPr>
              <a:t>地址可由几个部分构成，各个部分之间用“</a:t>
            </a:r>
            <a:r>
              <a:rPr lang="en-US" altLang="zh-CN" sz="2000" b="1" dirty="0">
                <a:latin typeface="黑体" pitchFamily="49" charset="-122"/>
              </a:rPr>
              <a:t>.”</a:t>
            </a:r>
            <a:r>
              <a:rPr lang="zh-CN" altLang="en-US" sz="2000" b="1" dirty="0">
                <a:latin typeface="黑体" pitchFamily="49" charset="-122"/>
              </a:rPr>
              <a:t>分割。域名地址按分层结构来构造，从左至右，级别依次提升，分别为：</a:t>
            </a:r>
            <a:r>
              <a:rPr lang="en-US" altLang="zh-CN" sz="2000" b="1" dirty="0">
                <a:latin typeface="黑体" pitchFamily="49" charset="-122"/>
              </a:rPr>
              <a:t>……</a:t>
            </a:r>
            <a:r>
              <a:rPr lang="zh-CN" altLang="en-US" sz="2000" b="1" dirty="0">
                <a:latin typeface="黑体" pitchFamily="49" charset="-122"/>
              </a:rPr>
              <a:t>、三级域名、二级域名、顶级域名</a:t>
            </a:r>
            <a:r>
              <a:rPr lang="zh-CN" altLang="en-US" sz="2000" b="1" dirty="0" smtClean="0">
                <a:latin typeface="黑体" pitchFamily="49" charset="-122"/>
              </a:rPr>
              <a:t>。</a:t>
            </a:r>
            <a:endParaRPr lang="zh-CN" altLang="en-US" b="1" dirty="0">
              <a:latin typeface="黑体" pitchFamily="49" charset="-122"/>
            </a:endParaRPr>
          </a:p>
        </p:txBody>
      </p:sp>
    </p:spTree>
    <p:extLst>
      <p:ext uri="{BB962C8B-B14F-4D97-AF65-F5344CB8AC3E}">
        <p14:creationId xmlns:p14="http://schemas.microsoft.com/office/powerpoint/2010/main" val="10095749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 calcmode="lin" valueType="num">
                                      <p:cBhvr additive="base">
                                        <p:cTn id="12"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856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578563">
                                            <p:txEl>
                                              <p:pRg st="3" end="3"/>
                                            </p:txEl>
                                          </p:spTgt>
                                        </p:tgtEl>
                                        <p:attrNameLst>
                                          <p:attrName>style.visibility</p:attrName>
                                        </p:attrNameLst>
                                      </p:cBhvr>
                                      <p:to>
                                        <p:strVal val="visible"/>
                                      </p:to>
                                    </p:set>
                                    <p:anim calcmode="lin" valueType="num">
                                      <p:cBhvr additive="base">
                                        <p:cTn id="22" dur="500" fill="hold"/>
                                        <p:tgtEl>
                                          <p:spTgt spid="57856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578563">
                                            <p:txEl>
                                              <p:pRg st="4" end="4"/>
                                            </p:txEl>
                                          </p:spTgt>
                                        </p:tgtEl>
                                        <p:attrNameLst>
                                          <p:attrName>style.visibility</p:attrName>
                                        </p:attrNameLst>
                                      </p:cBhvr>
                                      <p:to>
                                        <p:strVal val="visible"/>
                                      </p:to>
                                    </p:set>
                                    <p:anim calcmode="lin" valueType="num">
                                      <p:cBhvr additive="base">
                                        <p:cTn id="27" dur="500" fill="hold"/>
                                        <p:tgtEl>
                                          <p:spTgt spid="57856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785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CAA19740-1333-4AF9-9B50-FA68E2DDE1BF}" type="slidenum">
              <a:rPr lang="en-US" altLang="zh-CN" b="0">
                <a:solidFill>
                  <a:srgbClr val="FFFFFF"/>
                </a:solidFill>
                <a:ea typeface="宋体" pitchFamily="2" charset="-122"/>
              </a:rPr>
              <a:pPr eaLnBrk="1" hangingPunct="1"/>
              <a:t>63</a:t>
            </a:fld>
            <a:endParaRPr lang="en-US" altLang="zh-CN" b="0" dirty="0">
              <a:solidFill>
                <a:srgbClr val="FFFFFF"/>
              </a:solidFill>
              <a:ea typeface="宋体" pitchFamily="2" charset="-122"/>
            </a:endParaRPr>
          </a:p>
        </p:txBody>
      </p:sp>
      <p:sp>
        <p:nvSpPr>
          <p:cNvPr id="5123" name="Rectangle 2"/>
          <p:cNvSpPr>
            <a:spLocks noGrp="1" noChangeArrowheads="1"/>
          </p:cNvSpPr>
          <p:nvPr>
            <p:ph type="title"/>
          </p:nvPr>
        </p:nvSpPr>
        <p:spPr>
          <a:xfrm>
            <a:off x="1116137" y="0"/>
            <a:ext cx="6552207" cy="903288"/>
          </a:xfrm>
        </p:spPr>
        <p:txBody>
          <a:bodyPr/>
          <a:lstStyle/>
          <a:p>
            <a:pPr algn="l" eaLnBrk="1" hangingPunct="1"/>
            <a:r>
              <a:rPr lang="zh-CN" altLang="en-US" b="0" dirty="0">
                <a:latin typeface="华文琥珀" pitchFamily="2" charset="-122"/>
              </a:rPr>
              <a:t>计算机网络</a:t>
            </a:r>
            <a:r>
              <a:rPr lang="zh-CN" altLang="en-US" b="0" dirty="0" smtClean="0">
                <a:latin typeface="华文琥珀" pitchFamily="2" charset="-122"/>
              </a:rPr>
              <a:t>应用</a:t>
            </a:r>
            <a:r>
              <a:rPr lang="en-US" altLang="zh-CN" sz="2400" b="0" dirty="0" smtClean="0"/>
              <a:t>—</a:t>
            </a:r>
            <a:r>
              <a:rPr lang="en-US" altLang="zh-CN" sz="2400" b="0" dirty="0" smtClean="0">
                <a:latin typeface="+mj-ea"/>
              </a:rPr>
              <a:t>INTERNET</a:t>
            </a:r>
            <a:r>
              <a:rPr lang="zh-CN" altLang="en-US" sz="2400" b="0" dirty="0" smtClean="0">
                <a:latin typeface="+mj-ea"/>
              </a:rPr>
              <a:t>接入</a:t>
            </a:r>
            <a:endParaRPr lang="zh-CN" altLang="en-US" sz="2400" b="0" dirty="0" smtClean="0">
              <a:latin typeface="华文琥珀" pitchFamily="2" charset="-122"/>
            </a:endParaRPr>
          </a:p>
        </p:txBody>
      </p:sp>
      <p:sp>
        <p:nvSpPr>
          <p:cNvPr id="578563" name="Rectangle 3"/>
          <p:cNvSpPr>
            <a:spLocks noGrp="1" noChangeArrowheads="1"/>
          </p:cNvSpPr>
          <p:nvPr>
            <p:ph type="body" idx="1"/>
          </p:nvPr>
        </p:nvSpPr>
        <p:spPr>
          <a:xfrm>
            <a:off x="539552" y="1196752"/>
            <a:ext cx="8208912" cy="4752528"/>
          </a:xfrm>
        </p:spPr>
        <p:txBody>
          <a:bodyPr/>
          <a:lstStyle/>
          <a:p>
            <a:pPr marL="0" indent="0">
              <a:buNone/>
            </a:pPr>
            <a:r>
              <a:rPr lang="zh-CN" altLang="en-US" sz="2000" b="1" dirty="0" smtClean="0">
                <a:latin typeface="黑体" pitchFamily="49" charset="-122"/>
              </a:rPr>
              <a:t>    顶级</a:t>
            </a:r>
            <a:r>
              <a:rPr lang="zh-CN" altLang="en-US" sz="2000" b="1" dirty="0">
                <a:latin typeface="黑体" pitchFamily="49" charset="-122"/>
              </a:rPr>
              <a:t>域名代表建立网络的组织机构或网络所隶属的地区或国家，大致可分为两类：一类是组织性顶级</a:t>
            </a:r>
            <a:r>
              <a:rPr lang="zh-CN" altLang="en-US" sz="2000" b="1" dirty="0" smtClean="0">
                <a:latin typeface="黑体" pitchFamily="49" charset="-122"/>
              </a:rPr>
              <a:t>域名；</a:t>
            </a:r>
            <a:r>
              <a:rPr lang="zh-CN" altLang="en-US" sz="2000" b="1" dirty="0">
                <a:latin typeface="黑体" pitchFamily="49" charset="-122"/>
              </a:rPr>
              <a:t>一类是地理性顶级</a:t>
            </a:r>
            <a:r>
              <a:rPr lang="zh-CN" altLang="en-US" sz="2000" b="1" dirty="0" smtClean="0">
                <a:latin typeface="黑体" pitchFamily="49" charset="-122"/>
              </a:rPr>
              <a:t>域名。</a:t>
            </a:r>
            <a:endParaRPr lang="zh-CN" altLang="en-US" sz="2000" b="1" dirty="0">
              <a:latin typeface="黑体" pitchFamily="49"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407027801"/>
              </p:ext>
            </p:extLst>
          </p:nvPr>
        </p:nvGraphicFramePr>
        <p:xfrm>
          <a:off x="683568" y="2627880"/>
          <a:ext cx="7776865" cy="1377184"/>
        </p:xfrm>
        <a:graphic>
          <a:graphicData uri="http://schemas.openxmlformats.org/drawingml/2006/table">
            <a:tbl>
              <a:tblPr firstRow="1" firstCol="1" bandRow="1">
                <a:tableStyleId>{5C22544A-7EE6-4342-B048-85BDC9FD1C3A}</a:tableStyleId>
              </a:tblPr>
              <a:tblGrid>
                <a:gridCol w="833496"/>
                <a:gridCol w="1634163"/>
                <a:gridCol w="822553"/>
                <a:gridCol w="1645106"/>
                <a:gridCol w="747775"/>
                <a:gridCol w="2093772"/>
              </a:tblGrid>
              <a:tr h="441080">
                <a:tc>
                  <a:txBody>
                    <a:bodyPr/>
                    <a:lstStyle/>
                    <a:p>
                      <a:pPr indent="127000" algn="ctr">
                        <a:lnSpc>
                          <a:spcPts val="1200"/>
                        </a:lnSpc>
                        <a:spcAft>
                          <a:spcPts val="0"/>
                        </a:spcAft>
                      </a:pPr>
                      <a:r>
                        <a:rPr lang="zh-CN" sz="1400" dirty="0">
                          <a:effectLst/>
                        </a:rPr>
                        <a:t>域名</a:t>
                      </a:r>
                      <a:endParaRPr lang="zh-CN" sz="14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dirty="0">
                          <a:effectLst/>
                        </a:rPr>
                        <a:t>含义</a:t>
                      </a:r>
                      <a:endParaRPr lang="zh-CN" sz="14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a:effectLst/>
                        </a:rPr>
                        <a:t>域名</a:t>
                      </a:r>
                      <a:endParaRPr lang="zh-CN" sz="14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a:effectLst/>
                        </a:rPr>
                        <a:t>含义</a:t>
                      </a:r>
                      <a:endParaRPr lang="zh-CN" sz="14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a:effectLst/>
                        </a:rPr>
                        <a:t>域名</a:t>
                      </a:r>
                      <a:endParaRPr lang="zh-CN" sz="14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a:effectLst/>
                        </a:rPr>
                        <a:t>含义</a:t>
                      </a:r>
                      <a:endParaRPr lang="zh-CN" sz="1400">
                        <a:effectLst/>
                        <a:latin typeface="Calibri"/>
                        <a:ea typeface="宋体"/>
                        <a:cs typeface="Times New Roman"/>
                      </a:endParaRPr>
                    </a:p>
                  </a:txBody>
                  <a:tcPr marL="68580" marR="68580" marT="0" marB="0" anchor="ctr"/>
                </a:tc>
              </a:tr>
              <a:tr h="288032">
                <a:tc>
                  <a:txBody>
                    <a:bodyPr/>
                    <a:lstStyle/>
                    <a:p>
                      <a:pPr indent="127000" algn="ctr">
                        <a:lnSpc>
                          <a:spcPts val="1200"/>
                        </a:lnSpc>
                        <a:spcAft>
                          <a:spcPts val="0"/>
                        </a:spcAft>
                      </a:pPr>
                      <a:r>
                        <a:rPr lang="en-US" sz="1400" dirty="0">
                          <a:solidFill>
                            <a:srgbClr val="FF0000"/>
                          </a:solidFill>
                          <a:effectLst/>
                        </a:rPr>
                        <a:t>com</a:t>
                      </a:r>
                      <a:endParaRPr lang="zh-CN" sz="1400" dirty="0">
                        <a:solidFill>
                          <a:srgbClr val="FF0000"/>
                        </a:solidFill>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dirty="0">
                          <a:solidFill>
                            <a:srgbClr val="FF0000"/>
                          </a:solidFill>
                          <a:effectLst/>
                        </a:rPr>
                        <a:t>商业机构</a:t>
                      </a:r>
                      <a:endParaRPr lang="zh-CN" sz="1400" dirty="0">
                        <a:solidFill>
                          <a:srgbClr val="FF0000"/>
                        </a:solidFill>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en-US" sz="1400" dirty="0">
                          <a:solidFill>
                            <a:srgbClr val="FF0000"/>
                          </a:solidFill>
                          <a:effectLst/>
                        </a:rPr>
                        <a:t>net</a:t>
                      </a:r>
                      <a:endParaRPr lang="zh-CN" sz="1400" dirty="0">
                        <a:solidFill>
                          <a:srgbClr val="FF0000"/>
                        </a:solidFill>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dirty="0">
                          <a:solidFill>
                            <a:srgbClr val="FF0000"/>
                          </a:solidFill>
                          <a:effectLst/>
                        </a:rPr>
                        <a:t>网络机构</a:t>
                      </a:r>
                      <a:endParaRPr lang="zh-CN" sz="1400" dirty="0">
                        <a:solidFill>
                          <a:srgbClr val="FF0000"/>
                        </a:solidFill>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en-US" sz="1400" dirty="0" err="1">
                          <a:solidFill>
                            <a:srgbClr val="FF0000"/>
                          </a:solidFill>
                          <a:effectLst/>
                        </a:rPr>
                        <a:t>edu</a:t>
                      </a:r>
                      <a:endParaRPr lang="zh-CN" sz="1400" dirty="0">
                        <a:solidFill>
                          <a:srgbClr val="FF0000"/>
                        </a:solidFill>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dirty="0">
                          <a:solidFill>
                            <a:srgbClr val="FF0000"/>
                          </a:solidFill>
                          <a:effectLst/>
                        </a:rPr>
                        <a:t>教育机构</a:t>
                      </a:r>
                      <a:endParaRPr lang="zh-CN" sz="1400" dirty="0">
                        <a:solidFill>
                          <a:srgbClr val="FF0000"/>
                        </a:solidFill>
                        <a:effectLst/>
                        <a:latin typeface="Calibri"/>
                        <a:ea typeface="宋体"/>
                        <a:cs typeface="Times New Roman"/>
                      </a:endParaRPr>
                    </a:p>
                  </a:txBody>
                  <a:tcPr marL="68580" marR="68580" marT="0" marB="0" anchor="ctr"/>
                </a:tc>
              </a:tr>
              <a:tr h="288032">
                <a:tc>
                  <a:txBody>
                    <a:bodyPr/>
                    <a:lstStyle/>
                    <a:p>
                      <a:pPr indent="127000" algn="ctr">
                        <a:lnSpc>
                          <a:spcPts val="1200"/>
                        </a:lnSpc>
                        <a:spcAft>
                          <a:spcPts val="0"/>
                        </a:spcAft>
                      </a:pPr>
                      <a:r>
                        <a:rPr lang="en-US" sz="1400">
                          <a:effectLst/>
                        </a:rPr>
                        <a:t>int</a:t>
                      </a:r>
                      <a:endParaRPr lang="zh-CN" sz="14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dirty="0">
                          <a:effectLst/>
                        </a:rPr>
                        <a:t>国际机构</a:t>
                      </a:r>
                      <a:endParaRPr lang="zh-CN" sz="14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en-US" sz="1400" dirty="0" err="1">
                          <a:effectLst/>
                        </a:rPr>
                        <a:t>gov</a:t>
                      </a:r>
                      <a:endParaRPr lang="zh-CN" sz="14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dirty="0">
                          <a:effectLst/>
                        </a:rPr>
                        <a:t>政府机构</a:t>
                      </a:r>
                      <a:endParaRPr lang="zh-CN" sz="14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en-US" sz="1400">
                          <a:effectLst/>
                        </a:rPr>
                        <a:t>mil</a:t>
                      </a:r>
                      <a:endParaRPr lang="zh-CN" sz="14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a:effectLst/>
                        </a:rPr>
                        <a:t>军事机构</a:t>
                      </a:r>
                      <a:endParaRPr lang="zh-CN" sz="1400">
                        <a:effectLst/>
                        <a:latin typeface="Calibri"/>
                        <a:ea typeface="宋体"/>
                        <a:cs typeface="Times New Roman"/>
                      </a:endParaRPr>
                    </a:p>
                  </a:txBody>
                  <a:tcPr marL="68580" marR="68580" marT="0" marB="0" anchor="ctr"/>
                </a:tc>
              </a:tr>
              <a:tr h="360040">
                <a:tc>
                  <a:txBody>
                    <a:bodyPr/>
                    <a:lstStyle/>
                    <a:p>
                      <a:pPr indent="127000" algn="ctr">
                        <a:lnSpc>
                          <a:spcPts val="1200"/>
                        </a:lnSpc>
                        <a:spcAft>
                          <a:spcPts val="0"/>
                        </a:spcAft>
                      </a:pPr>
                      <a:r>
                        <a:rPr lang="en-US" sz="1400">
                          <a:effectLst/>
                        </a:rPr>
                        <a:t>org</a:t>
                      </a:r>
                      <a:endParaRPr lang="zh-CN" sz="14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a:effectLst/>
                        </a:rPr>
                        <a:t>非盈利性组织</a:t>
                      </a:r>
                      <a:endParaRPr lang="zh-CN" sz="14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en-US" sz="1400" dirty="0">
                          <a:effectLst/>
                        </a:rPr>
                        <a:t>info</a:t>
                      </a:r>
                      <a:endParaRPr lang="zh-CN" sz="14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dirty="0">
                          <a:effectLst/>
                        </a:rPr>
                        <a:t>信息服务机构</a:t>
                      </a:r>
                      <a:endParaRPr lang="zh-CN" sz="14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en-US" sz="1400" dirty="0" err="1">
                          <a:effectLst/>
                        </a:rPr>
                        <a:t>mobi</a:t>
                      </a:r>
                      <a:endParaRPr lang="zh-CN" sz="14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dirty="0">
                          <a:effectLst/>
                        </a:rPr>
                        <a:t>手机及移动终端设备</a:t>
                      </a:r>
                      <a:endParaRPr lang="zh-CN" sz="1400" dirty="0">
                        <a:effectLst/>
                        <a:latin typeface="Calibri"/>
                        <a:ea typeface="宋体"/>
                        <a:cs typeface="Times New Roman"/>
                      </a:endParaRPr>
                    </a:p>
                  </a:txBody>
                  <a:tcPr marL="68580" marR="68580" marT="0" marB="0" anchor="ctr"/>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2947676759"/>
              </p:ext>
            </p:extLst>
          </p:nvPr>
        </p:nvGraphicFramePr>
        <p:xfrm>
          <a:off x="683568" y="4581128"/>
          <a:ext cx="7776864" cy="1270563"/>
        </p:xfrm>
        <a:graphic>
          <a:graphicData uri="http://schemas.openxmlformats.org/drawingml/2006/table">
            <a:tbl>
              <a:tblPr firstRow="1" firstCol="1" bandRow="1">
                <a:tableStyleId>{5C22544A-7EE6-4342-B048-85BDC9FD1C3A}</a:tableStyleId>
              </a:tblPr>
              <a:tblGrid>
                <a:gridCol w="1295840"/>
                <a:gridCol w="1295840"/>
                <a:gridCol w="1295840"/>
                <a:gridCol w="1295840"/>
                <a:gridCol w="1296752"/>
                <a:gridCol w="1296752"/>
              </a:tblGrid>
              <a:tr h="432048">
                <a:tc>
                  <a:txBody>
                    <a:bodyPr/>
                    <a:lstStyle/>
                    <a:p>
                      <a:pPr indent="127000" algn="ctr">
                        <a:lnSpc>
                          <a:spcPts val="1200"/>
                        </a:lnSpc>
                        <a:spcAft>
                          <a:spcPts val="0"/>
                        </a:spcAft>
                      </a:pPr>
                      <a:r>
                        <a:rPr lang="zh-CN" sz="1400" dirty="0">
                          <a:effectLst/>
                        </a:rPr>
                        <a:t>域名</a:t>
                      </a:r>
                      <a:endParaRPr lang="zh-CN" sz="14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dirty="0">
                          <a:effectLst/>
                        </a:rPr>
                        <a:t>国家或地区</a:t>
                      </a:r>
                      <a:endParaRPr lang="zh-CN" sz="14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dirty="0">
                          <a:effectLst/>
                        </a:rPr>
                        <a:t>域名</a:t>
                      </a:r>
                      <a:endParaRPr lang="zh-CN" sz="14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a:effectLst/>
                        </a:rPr>
                        <a:t>国家或地区</a:t>
                      </a:r>
                      <a:endParaRPr lang="zh-CN" sz="14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a:effectLst/>
                        </a:rPr>
                        <a:t>域名</a:t>
                      </a:r>
                      <a:endParaRPr lang="zh-CN" sz="14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a:effectLst/>
                        </a:rPr>
                        <a:t>国家或地区</a:t>
                      </a:r>
                      <a:endParaRPr lang="zh-CN" sz="1400">
                        <a:effectLst/>
                        <a:latin typeface="Calibri"/>
                        <a:ea typeface="宋体"/>
                        <a:cs typeface="Times New Roman"/>
                      </a:endParaRPr>
                    </a:p>
                  </a:txBody>
                  <a:tcPr marL="68580" marR="68580" marT="0" marB="0" anchor="ctr"/>
                </a:tc>
              </a:tr>
              <a:tr h="279505">
                <a:tc>
                  <a:txBody>
                    <a:bodyPr/>
                    <a:lstStyle/>
                    <a:p>
                      <a:pPr indent="127000" algn="ctr">
                        <a:lnSpc>
                          <a:spcPts val="1200"/>
                        </a:lnSpc>
                        <a:spcAft>
                          <a:spcPts val="0"/>
                        </a:spcAft>
                      </a:pPr>
                      <a:r>
                        <a:rPr lang="en-US" sz="1400" dirty="0" err="1">
                          <a:solidFill>
                            <a:srgbClr val="FF0000"/>
                          </a:solidFill>
                          <a:effectLst/>
                        </a:rPr>
                        <a:t>cn</a:t>
                      </a:r>
                      <a:endParaRPr lang="zh-CN" sz="1400" dirty="0">
                        <a:solidFill>
                          <a:srgbClr val="FF0000"/>
                        </a:solidFill>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dirty="0">
                          <a:solidFill>
                            <a:srgbClr val="FF0000"/>
                          </a:solidFill>
                          <a:effectLst/>
                        </a:rPr>
                        <a:t>中国</a:t>
                      </a:r>
                      <a:endParaRPr lang="zh-CN" sz="1400" dirty="0">
                        <a:solidFill>
                          <a:srgbClr val="FF0000"/>
                        </a:solidFill>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en-US" sz="1400" dirty="0" err="1">
                          <a:effectLst/>
                        </a:rPr>
                        <a:t>hk</a:t>
                      </a:r>
                      <a:endParaRPr lang="zh-CN" sz="14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dirty="0">
                          <a:effectLst/>
                        </a:rPr>
                        <a:t>香港</a:t>
                      </a:r>
                      <a:endParaRPr lang="zh-CN" sz="14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en-US" sz="1400">
                          <a:effectLst/>
                        </a:rPr>
                        <a:t>tw</a:t>
                      </a:r>
                      <a:endParaRPr lang="zh-CN" sz="14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dirty="0">
                          <a:effectLst/>
                        </a:rPr>
                        <a:t>台湾</a:t>
                      </a:r>
                      <a:endParaRPr lang="zh-CN" sz="1400" dirty="0">
                        <a:effectLst/>
                        <a:latin typeface="Calibri"/>
                        <a:ea typeface="宋体"/>
                        <a:cs typeface="Times New Roman"/>
                      </a:endParaRPr>
                    </a:p>
                  </a:txBody>
                  <a:tcPr marL="68580" marR="68580" marT="0" marB="0" anchor="ctr"/>
                </a:tc>
              </a:tr>
              <a:tr h="279505">
                <a:tc>
                  <a:txBody>
                    <a:bodyPr/>
                    <a:lstStyle/>
                    <a:p>
                      <a:pPr indent="127000" algn="ctr">
                        <a:lnSpc>
                          <a:spcPts val="1200"/>
                        </a:lnSpc>
                        <a:spcAft>
                          <a:spcPts val="0"/>
                        </a:spcAft>
                      </a:pPr>
                      <a:r>
                        <a:rPr lang="en-US" sz="1400">
                          <a:effectLst/>
                        </a:rPr>
                        <a:t>us</a:t>
                      </a:r>
                      <a:endParaRPr lang="zh-CN" sz="14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a:effectLst/>
                        </a:rPr>
                        <a:t>美国</a:t>
                      </a:r>
                      <a:endParaRPr lang="zh-CN" sz="14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en-US" sz="1400">
                          <a:effectLst/>
                        </a:rPr>
                        <a:t>uk</a:t>
                      </a:r>
                      <a:endParaRPr lang="zh-CN" sz="14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dirty="0">
                          <a:effectLst/>
                        </a:rPr>
                        <a:t>英国</a:t>
                      </a:r>
                      <a:endParaRPr lang="zh-CN" sz="14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en-US" sz="1400">
                          <a:effectLst/>
                        </a:rPr>
                        <a:t>de</a:t>
                      </a:r>
                      <a:endParaRPr lang="zh-CN" sz="14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a:effectLst/>
                        </a:rPr>
                        <a:t>德国</a:t>
                      </a:r>
                      <a:endParaRPr lang="zh-CN" sz="1400">
                        <a:effectLst/>
                        <a:latin typeface="Calibri"/>
                        <a:ea typeface="宋体"/>
                        <a:cs typeface="Times New Roman"/>
                      </a:endParaRPr>
                    </a:p>
                  </a:txBody>
                  <a:tcPr marL="68580" marR="68580" marT="0" marB="0" anchor="ctr"/>
                </a:tc>
              </a:tr>
              <a:tr h="279505">
                <a:tc>
                  <a:txBody>
                    <a:bodyPr/>
                    <a:lstStyle/>
                    <a:p>
                      <a:pPr indent="127000" algn="ctr">
                        <a:lnSpc>
                          <a:spcPts val="1200"/>
                        </a:lnSpc>
                        <a:spcAft>
                          <a:spcPts val="0"/>
                        </a:spcAft>
                      </a:pPr>
                      <a:r>
                        <a:rPr lang="en-US" sz="1400">
                          <a:effectLst/>
                        </a:rPr>
                        <a:t>fr</a:t>
                      </a:r>
                      <a:endParaRPr lang="zh-CN" sz="14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a:effectLst/>
                        </a:rPr>
                        <a:t>法国</a:t>
                      </a:r>
                      <a:endParaRPr lang="zh-CN" sz="140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en-US" sz="1400" dirty="0" err="1">
                          <a:effectLst/>
                        </a:rPr>
                        <a:t>ko</a:t>
                      </a:r>
                      <a:endParaRPr lang="zh-CN" sz="14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dirty="0">
                          <a:effectLst/>
                        </a:rPr>
                        <a:t>韩国</a:t>
                      </a:r>
                      <a:endParaRPr lang="zh-CN" sz="14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en-US" sz="1400" dirty="0" err="1">
                          <a:effectLst/>
                        </a:rPr>
                        <a:t>jp</a:t>
                      </a:r>
                      <a:endParaRPr lang="zh-CN" sz="1400" dirty="0">
                        <a:effectLst/>
                        <a:latin typeface="Calibri"/>
                        <a:ea typeface="宋体"/>
                        <a:cs typeface="Times New Roman"/>
                      </a:endParaRPr>
                    </a:p>
                  </a:txBody>
                  <a:tcPr marL="68580" marR="68580" marT="0" marB="0" anchor="ctr"/>
                </a:tc>
                <a:tc>
                  <a:txBody>
                    <a:bodyPr/>
                    <a:lstStyle/>
                    <a:p>
                      <a:pPr indent="127000" algn="ctr">
                        <a:lnSpc>
                          <a:spcPts val="1200"/>
                        </a:lnSpc>
                        <a:spcAft>
                          <a:spcPts val="0"/>
                        </a:spcAft>
                      </a:pPr>
                      <a:r>
                        <a:rPr lang="zh-CN" sz="1400" dirty="0">
                          <a:effectLst/>
                        </a:rPr>
                        <a:t>日本</a:t>
                      </a:r>
                      <a:endParaRPr lang="zh-CN" sz="1400" dirty="0">
                        <a:effectLst/>
                        <a:latin typeface="Calibri"/>
                        <a:ea typeface="宋体"/>
                        <a:cs typeface="Times New Roman"/>
                      </a:endParaRPr>
                    </a:p>
                  </a:txBody>
                  <a:tcPr marL="68580" marR="68580" marT="0" marB="0" anchor="ctr"/>
                </a:tc>
              </a:tr>
            </a:tbl>
          </a:graphicData>
        </a:graphic>
      </p:graphicFrame>
      <p:sp>
        <p:nvSpPr>
          <p:cNvPr id="5" name="矩形 4"/>
          <p:cNvSpPr/>
          <p:nvPr/>
        </p:nvSpPr>
        <p:spPr>
          <a:xfrm>
            <a:off x="3275856" y="2276872"/>
            <a:ext cx="1939955" cy="369332"/>
          </a:xfrm>
          <a:prstGeom prst="rect">
            <a:avLst/>
          </a:prstGeom>
        </p:spPr>
        <p:txBody>
          <a:bodyPr wrap="none">
            <a:spAutoFit/>
          </a:bodyPr>
          <a:lstStyle/>
          <a:p>
            <a:pPr lvl="0" indent="127000" fontAlgn="base">
              <a:spcBef>
                <a:spcPct val="0"/>
              </a:spcBef>
              <a:spcAft>
                <a:spcPct val="0"/>
              </a:spcAft>
            </a:pPr>
            <a:r>
              <a:rPr lang="zh-CN" altLang="en-US" b="1" dirty="0">
                <a:latin typeface="Times New Roman" pitchFamily="18" charset="0"/>
                <a:ea typeface="宋体" pitchFamily="2" charset="-122"/>
                <a:cs typeface="Calibri" pitchFamily="34" charset="0"/>
              </a:rPr>
              <a:t>组织性顶级域名</a:t>
            </a:r>
            <a:endParaRPr lang="zh-CN" altLang="en-US" dirty="0">
              <a:latin typeface="Arial" pitchFamily="34" charset="0"/>
              <a:ea typeface="宋体" pitchFamily="2" charset="-122"/>
              <a:cs typeface="宋体" pitchFamily="2" charset="-122"/>
            </a:endParaRPr>
          </a:p>
        </p:txBody>
      </p:sp>
      <p:sp>
        <p:nvSpPr>
          <p:cNvPr id="6" name="矩形 5"/>
          <p:cNvSpPr/>
          <p:nvPr/>
        </p:nvSpPr>
        <p:spPr>
          <a:xfrm>
            <a:off x="3275856" y="4221088"/>
            <a:ext cx="1939955" cy="369332"/>
          </a:xfrm>
          <a:prstGeom prst="rect">
            <a:avLst/>
          </a:prstGeom>
        </p:spPr>
        <p:txBody>
          <a:bodyPr wrap="none">
            <a:spAutoFit/>
          </a:bodyPr>
          <a:lstStyle/>
          <a:p>
            <a:pPr lvl="0" indent="127000" eaLnBrk="0" fontAlgn="base" hangingPunct="0">
              <a:spcBef>
                <a:spcPct val="0"/>
              </a:spcBef>
              <a:spcAft>
                <a:spcPct val="0"/>
              </a:spcAft>
            </a:pPr>
            <a:r>
              <a:rPr lang="zh-CN" altLang="en-US" b="1" dirty="0">
                <a:latin typeface="Times New Roman" pitchFamily="18" charset="0"/>
                <a:ea typeface="宋体" pitchFamily="2" charset="-122"/>
                <a:cs typeface="Calibri" pitchFamily="34" charset="0"/>
              </a:rPr>
              <a:t>地理性顶级域名</a:t>
            </a:r>
            <a:endParaRPr lang="zh-CN" altLang="en-US" dirty="0">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26182945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a:xfrm>
            <a:off x="1116013" y="260350"/>
            <a:ext cx="6716712" cy="642938"/>
          </a:xfrm>
        </p:spPr>
        <p:txBody>
          <a:bodyPr/>
          <a:lstStyle/>
          <a:p>
            <a:r>
              <a:rPr lang="zh-CN" altLang="en-US" b="0" dirty="0" smtClean="0">
                <a:effectLst>
                  <a:outerShdw blurRad="38100" dist="38100" dir="2700000" algn="tl">
                    <a:srgbClr val="C0C0C0"/>
                  </a:outerShdw>
                </a:effectLst>
              </a:rPr>
              <a:t>计算机信息安全</a:t>
            </a:r>
            <a:endParaRPr lang="zh-CN" altLang="en-US" b="0" dirty="0">
              <a:effectLst>
                <a:outerShdw blurRad="38100" dist="38100" dir="2700000" algn="tl">
                  <a:srgbClr val="C0C0C0"/>
                </a:outerShdw>
              </a:effectLst>
            </a:endParaRPr>
          </a:p>
        </p:txBody>
      </p:sp>
      <p:sp>
        <p:nvSpPr>
          <p:cNvPr id="659459" name="Rectangle 3"/>
          <p:cNvSpPr>
            <a:spLocks noGrp="1" noChangeArrowheads="1"/>
          </p:cNvSpPr>
          <p:nvPr>
            <p:ph type="body" idx="1"/>
          </p:nvPr>
        </p:nvSpPr>
        <p:spPr>
          <a:xfrm>
            <a:off x="179388" y="981075"/>
            <a:ext cx="8713092" cy="5040213"/>
          </a:xfrm>
        </p:spPr>
        <p:txBody>
          <a:bodyPr/>
          <a:lstStyle/>
          <a:p>
            <a:r>
              <a:rPr lang="zh-CN" altLang="en-US" sz="3400" b="1" dirty="0">
                <a:ea typeface="仿宋_GB2312" pitchFamily="49" charset="-122"/>
              </a:rPr>
              <a:t>计算机信息面临的威胁</a:t>
            </a:r>
          </a:p>
          <a:p>
            <a:pPr lvl="1">
              <a:buFont typeface="Wingdings" pitchFamily="2" charset="2"/>
              <a:buNone/>
            </a:pPr>
            <a:r>
              <a:rPr lang="zh-CN" altLang="en-US" sz="2300" b="1" dirty="0" smtClean="0">
                <a:latin typeface="宋体" pitchFamily="2" charset="-122"/>
              </a:rPr>
              <a:t>信息系统</a:t>
            </a:r>
            <a:r>
              <a:rPr lang="zh-CN" altLang="en-US" sz="2300" b="1" dirty="0">
                <a:latin typeface="宋体" pitchFamily="2" charset="-122"/>
              </a:rPr>
              <a:t>面临的威胁和攻击</a:t>
            </a:r>
          </a:p>
          <a:p>
            <a:pPr lvl="1">
              <a:spcBef>
                <a:spcPts val="0"/>
              </a:spcBef>
            </a:pPr>
            <a:r>
              <a:rPr lang="zh-CN" altLang="en-US" sz="2300" b="1" dirty="0" smtClean="0">
                <a:latin typeface="宋体" pitchFamily="2" charset="-122"/>
              </a:rPr>
              <a:t>威胁</a:t>
            </a:r>
            <a:endParaRPr lang="zh-CN" altLang="en-US" sz="2300" b="1" dirty="0">
              <a:ea typeface="仿宋_GB2312" pitchFamily="49" charset="-122"/>
            </a:endParaRPr>
          </a:p>
          <a:p>
            <a:pPr lvl="2">
              <a:spcBef>
                <a:spcPts val="0"/>
              </a:spcBef>
            </a:pPr>
            <a:r>
              <a:rPr lang="zh-CN" altLang="en-US" dirty="0">
                <a:latin typeface="宋体" pitchFamily="2" charset="-122"/>
              </a:rPr>
              <a:t>自然灾害构成的威胁</a:t>
            </a:r>
            <a:r>
              <a:rPr lang="zh-CN" altLang="en-US" dirty="0">
                <a:ea typeface="仿宋_GB2312" pitchFamily="49" charset="-122"/>
              </a:rPr>
              <a:t> </a:t>
            </a:r>
          </a:p>
          <a:p>
            <a:pPr lvl="2">
              <a:spcBef>
                <a:spcPts val="0"/>
              </a:spcBef>
            </a:pPr>
            <a:r>
              <a:rPr lang="zh-CN" altLang="en-US" dirty="0">
                <a:latin typeface="宋体" pitchFamily="2" charset="-122"/>
              </a:rPr>
              <a:t>人为或偶然事故构成的威胁</a:t>
            </a:r>
            <a:r>
              <a:rPr lang="zh-CN" altLang="en-US" dirty="0">
                <a:ea typeface="仿宋_GB2312" pitchFamily="49" charset="-122"/>
              </a:rPr>
              <a:t> </a:t>
            </a:r>
          </a:p>
          <a:p>
            <a:pPr lvl="2">
              <a:spcBef>
                <a:spcPts val="0"/>
              </a:spcBef>
            </a:pPr>
            <a:r>
              <a:rPr lang="zh-CN" altLang="en-US" dirty="0">
                <a:latin typeface="宋体" pitchFamily="2" charset="-122"/>
              </a:rPr>
              <a:t>计算机犯罪的威胁</a:t>
            </a:r>
            <a:r>
              <a:rPr lang="zh-CN" altLang="en-US" dirty="0">
                <a:ea typeface="仿宋_GB2312" pitchFamily="49" charset="-122"/>
              </a:rPr>
              <a:t> </a:t>
            </a:r>
          </a:p>
          <a:p>
            <a:pPr lvl="2">
              <a:spcBef>
                <a:spcPts val="0"/>
              </a:spcBef>
            </a:pPr>
            <a:r>
              <a:rPr lang="zh-CN" altLang="en-US" dirty="0">
                <a:latin typeface="宋体" pitchFamily="2" charset="-122"/>
              </a:rPr>
              <a:t>计算机病毒的威胁</a:t>
            </a:r>
            <a:r>
              <a:rPr lang="zh-CN" altLang="en-US" dirty="0">
                <a:ea typeface="仿宋_GB2312" pitchFamily="49" charset="-122"/>
              </a:rPr>
              <a:t> </a:t>
            </a:r>
          </a:p>
          <a:p>
            <a:pPr lvl="2">
              <a:spcBef>
                <a:spcPts val="0"/>
              </a:spcBef>
            </a:pPr>
            <a:r>
              <a:rPr lang="zh-CN" altLang="en-US" dirty="0">
                <a:latin typeface="宋体" pitchFamily="2" charset="-122"/>
              </a:rPr>
              <a:t>信息战的严重威胁</a:t>
            </a:r>
            <a:r>
              <a:rPr lang="zh-CN" altLang="en-US" b="1" dirty="0">
                <a:ea typeface="仿宋_GB2312" pitchFamily="49" charset="-122"/>
              </a:rPr>
              <a:t> </a:t>
            </a:r>
          </a:p>
          <a:p>
            <a:pPr lvl="1">
              <a:spcBef>
                <a:spcPts val="0"/>
              </a:spcBef>
            </a:pPr>
            <a:r>
              <a:rPr lang="zh-CN" altLang="en-US" sz="2300" b="1" dirty="0" smtClean="0">
                <a:ea typeface="仿宋_GB2312" pitchFamily="49" charset="-122"/>
              </a:rPr>
              <a:t>攻击（</a:t>
            </a:r>
            <a:r>
              <a:rPr lang="zh-CN" altLang="en-US" sz="2300" b="1" dirty="0" smtClean="0">
                <a:latin typeface="宋体" pitchFamily="2" charset="-122"/>
              </a:rPr>
              <a:t>故意</a:t>
            </a:r>
            <a:r>
              <a:rPr lang="zh-CN" altLang="en-US" sz="2300" b="1" dirty="0">
                <a:latin typeface="宋体" pitchFamily="2" charset="-122"/>
              </a:rPr>
              <a:t>威胁</a:t>
            </a:r>
            <a:r>
              <a:rPr lang="zh-CN" altLang="en-US" sz="2300" b="1" dirty="0">
                <a:ea typeface="仿宋_GB2312" pitchFamily="49" charset="-122"/>
              </a:rPr>
              <a:t> </a:t>
            </a:r>
            <a:r>
              <a:rPr lang="zh-CN" altLang="en-US" sz="2300" b="1" dirty="0" smtClean="0">
                <a:ea typeface="仿宋_GB2312" pitchFamily="49" charset="-122"/>
              </a:rPr>
              <a:t>）</a:t>
            </a:r>
            <a:endParaRPr lang="zh-CN" altLang="en-US" sz="2300" b="1" dirty="0">
              <a:ea typeface="仿宋_GB2312" pitchFamily="49" charset="-122"/>
            </a:endParaRPr>
          </a:p>
          <a:p>
            <a:pPr lvl="2">
              <a:spcBef>
                <a:spcPts val="0"/>
              </a:spcBef>
            </a:pPr>
            <a:r>
              <a:rPr lang="zh-CN" altLang="en-US" b="1" dirty="0">
                <a:latin typeface="宋体" pitchFamily="2" charset="-122"/>
              </a:rPr>
              <a:t>信息攻击的目的</a:t>
            </a:r>
            <a:r>
              <a:rPr lang="en-US" altLang="zh-CN" b="1" dirty="0">
                <a:latin typeface="Arial"/>
              </a:rPr>
              <a:t>——</a:t>
            </a:r>
            <a:r>
              <a:rPr lang="zh-CN" altLang="en-US" dirty="0">
                <a:latin typeface="宋体" pitchFamily="2" charset="-122"/>
              </a:rPr>
              <a:t>针对信息</a:t>
            </a:r>
            <a:r>
              <a:rPr lang="zh-CN" altLang="en-US" b="1" dirty="0">
                <a:latin typeface="宋体" pitchFamily="2" charset="-122"/>
              </a:rPr>
              <a:t>保密性、完整性、可用性</a:t>
            </a:r>
            <a:r>
              <a:rPr lang="zh-CN" altLang="en-US" dirty="0">
                <a:latin typeface="宋体" pitchFamily="2" charset="-122"/>
              </a:rPr>
              <a:t>、可控性的破坏。</a:t>
            </a:r>
          </a:p>
          <a:p>
            <a:pPr lvl="2">
              <a:spcBef>
                <a:spcPts val="0"/>
              </a:spcBef>
            </a:pPr>
            <a:r>
              <a:rPr lang="zh-CN" altLang="en-US" b="1" dirty="0">
                <a:latin typeface="宋体" pitchFamily="2" charset="-122"/>
              </a:rPr>
              <a:t>主动攻击</a:t>
            </a:r>
            <a:r>
              <a:rPr lang="zh-CN" altLang="en-US" dirty="0">
                <a:latin typeface="宋体" pitchFamily="2" charset="-122"/>
              </a:rPr>
              <a:t> </a:t>
            </a:r>
            <a:r>
              <a:rPr lang="en-US" altLang="zh-CN" dirty="0">
                <a:latin typeface="Arial"/>
              </a:rPr>
              <a:t>——</a:t>
            </a:r>
            <a:r>
              <a:rPr lang="zh-CN" altLang="en-US" dirty="0">
                <a:latin typeface="宋体" pitchFamily="2" charset="-122"/>
              </a:rPr>
              <a:t>主动攻击是指篡改信息的攻击 </a:t>
            </a:r>
          </a:p>
          <a:p>
            <a:pPr lvl="2">
              <a:spcBef>
                <a:spcPts val="0"/>
              </a:spcBef>
            </a:pPr>
            <a:r>
              <a:rPr lang="zh-CN" altLang="en-US" b="1" dirty="0">
                <a:latin typeface="宋体" pitchFamily="2" charset="-122"/>
              </a:rPr>
              <a:t>被动攻击</a:t>
            </a:r>
            <a:r>
              <a:rPr lang="zh-CN" altLang="en-US" dirty="0">
                <a:ea typeface="仿宋_GB2312" pitchFamily="49" charset="-122"/>
              </a:rPr>
              <a:t> </a:t>
            </a:r>
            <a:r>
              <a:rPr lang="en-US" altLang="zh-CN" dirty="0">
                <a:ea typeface="仿宋_GB2312" pitchFamily="49" charset="-122"/>
              </a:rPr>
              <a:t>——</a:t>
            </a:r>
            <a:r>
              <a:rPr lang="zh-CN" altLang="en-US" dirty="0">
                <a:latin typeface="宋体" pitchFamily="2" charset="-122"/>
              </a:rPr>
              <a:t>一切窃密的攻击</a:t>
            </a:r>
            <a:r>
              <a:rPr lang="zh-CN" altLang="en-US" dirty="0">
                <a:ea typeface="仿宋_GB2312" pitchFamily="49" charset="-122"/>
              </a:rPr>
              <a:t> （</a:t>
            </a:r>
            <a:r>
              <a:rPr lang="zh-CN" altLang="en-US" dirty="0">
                <a:latin typeface="宋体" pitchFamily="2" charset="-122"/>
              </a:rPr>
              <a:t>不干扰系统正常使用</a:t>
            </a:r>
            <a:r>
              <a:rPr lang="zh-CN" altLang="en-US" dirty="0">
                <a:ea typeface="仿宋_GB2312" pitchFamily="49" charset="-122"/>
              </a:rPr>
              <a:t> ） </a:t>
            </a:r>
          </a:p>
        </p:txBody>
      </p:sp>
    </p:spTree>
    <p:extLst>
      <p:ext uri="{BB962C8B-B14F-4D97-AF65-F5344CB8AC3E}">
        <p14:creationId xmlns:p14="http://schemas.microsoft.com/office/powerpoint/2010/main" val="10931205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1116013" y="260350"/>
            <a:ext cx="6716712" cy="642938"/>
          </a:xfrm>
        </p:spPr>
        <p:txBody>
          <a:bodyPr/>
          <a:lstStyle/>
          <a:p>
            <a:r>
              <a:rPr lang="zh-CN" altLang="en-US" b="0" dirty="0" smtClean="0">
                <a:effectLst>
                  <a:outerShdw blurRad="38100" dist="38100" dir="2700000" algn="tl">
                    <a:srgbClr val="C0C0C0"/>
                  </a:outerShdw>
                </a:effectLst>
              </a:rPr>
              <a:t>计算机信息安全</a:t>
            </a:r>
            <a:endParaRPr lang="zh-CN" altLang="en-US" b="0" dirty="0">
              <a:effectLst>
                <a:outerShdw blurRad="38100" dist="38100" dir="2700000" algn="tl">
                  <a:srgbClr val="C0C0C0"/>
                </a:outerShdw>
              </a:effectLst>
            </a:endParaRPr>
          </a:p>
        </p:txBody>
      </p:sp>
      <p:sp>
        <p:nvSpPr>
          <p:cNvPr id="660483" name="Rectangle 3"/>
          <p:cNvSpPr>
            <a:spLocks noChangeArrowheads="1"/>
          </p:cNvSpPr>
          <p:nvPr/>
        </p:nvSpPr>
        <p:spPr bwMode="auto">
          <a:xfrm>
            <a:off x="35814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pic>
        <p:nvPicPr>
          <p:cNvPr id="66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2205038"/>
            <a:ext cx="5029200" cy="3740150"/>
          </a:xfrm>
          <a:prstGeom prst="rect">
            <a:avLst/>
          </a:prstGeom>
          <a:noFill/>
          <a:extLst>
            <a:ext uri="{909E8E84-426E-40DD-AFC4-6F175D3DCCD1}">
              <a14:hiddenFill xmlns:a14="http://schemas.microsoft.com/office/drawing/2010/main">
                <a:solidFill>
                  <a:srgbClr val="FFFFFF"/>
                </a:solidFill>
              </a14:hiddenFill>
            </a:ext>
          </a:extLst>
        </p:spPr>
      </p:pic>
      <p:sp>
        <p:nvSpPr>
          <p:cNvPr id="660485" name="Oval 5"/>
          <p:cNvSpPr>
            <a:spLocks noChangeArrowheads="1"/>
          </p:cNvSpPr>
          <p:nvPr/>
        </p:nvSpPr>
        <p:spPr bwMode="auto">
          <a:xfrm>
            <a:off x="4500563" y="1484313"/>
            <a:ext cx="3962400" cy="22098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0486" name="AutoShape 6"/>
          <p:cNvSpPr>
            <a:spLocks noChangeArrowheads="1"/>
          </p:cNvSpPr>
          <p:nvPr/>
        </p:nvSpPr>
        <p:spPr bwMode="auto">
          <a:xfrm>
            <a:off x="457200" y="3581400"/>
            <a:ext cx="2514600" cy="1219200"/>
          </a:xfrm>
          <a:prstGeom prst="wedgeEllipseCallout">
            <a:avLst>
              <a:gd name="adj1" fmla="val 140972"/>
              <a:gd name="adj2" fmla="val -11836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kumimoji="1" lang="zh-CN" altLang="en-US" sz="2400" b="0">
                <a:latin typeface="Times New Roman" pitchFamily="18" charset="0"/>
              </a:rPr>
              <a:t>防止改造人的攻击</a:t>
            </a:r>
            <a:r>
              <a:rPr kumimoji="1" lang="zh-CN" altLang="en-US" sz="2400" b="0">
                <a:latin typeface="宋体" pitchFamily="2" charset="-122"/>
              </a:rPr>
              <a:t>倾向</a:t>
            </a:r>
            <a:r>
              <a:rPr kumimoji="1" lang="zh-CN" altLang="en-US" sz="2400" b="0">
                <a:latin typeface="Times New Roman" pitchFamily="18" charset="0"/>
              </a:rPr>
              <a:t>  </a:t>
            </a:r>
          </a:p>
        </p:txBody>
      </p:sp>
      <p:sp>
        <p:nvSpPr>
          <p:cNvPr id="660487" name="Rectangle 7"/>
          <p:cNvSpPr>
            <a:spLocks noGrp="1" noChangeArrowheads="1"/>
          </p:cNvSpPr>
          <p:nvPr>
            <p:ph type="body" idx="1"/>
          </p:nvPr>
        </p:nvSpPr>
        <p:spPr>
          <a:xfrm>
            <a:off x="457200" y="1371600"/>
            <a:ext cx="8382000" cy="4724400"/>
          </a:xfrm>
        </p:spPr>
        <p:txBody>
          <a:bodyPr/>
          <a:lstStyle/>
          <a:p>
            <a:r>
              <a:rPr lang="zh-CN" altLang="en-US" sz="2800" b="1" dirty="0" smtClean="0">
                <a:latin typeface="宋体" pitchFamily="2" charset="-122"/>
              </a:rPr>
              <a:t>计算机</a:t>
            </a:r>
            <a:r>
              <a:rPr lang="zh-CN" altLang="en-US" sz="2800" b="1" dirty="0">
                <a:latin typeface="宋体" pitchFamily="2" charset="-122"/>
              </a:rPr>
              <a:t>信息的安全体系 </a:t>
            </a:r>
          </a:p>
          <a:p>
            <a:pPr lvl="1">
              <a:buFont typeface="Wingdings" pitchFamily="2" charset="2"/>
              <a:buNone/>
            </a:pPr>
            <a:r>
              <a:rPr lang="zh-CN" altLang="en-US" sz="2300" b="1" dirty="0">
                <a:latin typeface="宋体" pitchFamily="2" charset="-122"/>
              </a:rPr>
              <a:t>非法侵入信息倾向的人</a:t>
            </a:r>
          </a:p>
          <a:p>
            <a:pPr lvl="1">
              <a:buFont typeface="Wingdings" pitchFamily="2" charset="2"/>
              <a:buNone/>
            </a:pPr>
            <a:r>
              <a:rPr lang="zh-CN" altLang="en-US" sz="2300" b="1" dirty="0">
                <a:latin typeface="宋体" pitchFamily="2" charset="-122"/>
              </a:rPr>
              <a:t>与信息隔离 </a:t>
            </a:r>
          </a:p>
        </p:txBody>
      </p:sp>
    </p:spTree>
    <p:extLst>
      <p:ext uri="{BB962C8B-B14F-4D97-AF65-F5344CB8AC3E}">
        <p14:creationId xmlns:p14="http://schemas.microsoft.com/office/powerpoint/2010/main" val="21111787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60485"/>
                                        </p:tgtEl>
                                        <p:attrNameLst>
                                          <p:attrName>style.visibility</p:attrName>
                                        </p:attrNameLst>
                                      </p:cBhvr>
                                      <p:to>
                                        <p:strVal val="visible"/>
                                      </p:to>
                                    </p:set>
                                    <p:anim calcmode="lin" valueType="num">
                                      <p:cBhvr>
                                        <p:cTn id="7" dur="500" fill="hold"/>
                                        <p:tgtEl>
                                          <p:spTgt spid="660485"/>
                                        </p:tgtEl>
                                        <p:attrNameLst>
                                          <p:attrName>ppt_w</p:attrName>
                                        </p:attrNameLst>
                                      </p:cBhvr>
                                      <p:tavLst>
                                        <p:tav tm="0">
                                          <p:val>
                                            <p:fltVal val="0"/>
                                          </p:val>
                                        </p:tav>
                                        <p:tav tm="100000">
                                          <p:val>
                                            <p:strVal val="#ppt_w"/>
                                          </p:val>
                                        </p:tav>
                                      </p:tavLst>
                                    </p:anim>
                                    <p:anim calcmode="lin" valueType="num">
                                      <p:cBhvr>
                                        <p:cTn id="8" dur="500" fill="hold"/>
                                        <p:tgtEl>
                                          <p:spTgt spid="66048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6" presetClass="entr" presetSubtype="42" fill="hold" grpId="0" nodeType="afterEffect">
                                  <p:stCondLst>
                                    <p:cond delay="1000"/>
                                  </p:stCondLst>
                                  <p:childTnLst>
                                    <p:set>
                                      <p:cBhvr>
                                        <p:cTn id="11" dur="1" fill="hold">
                                          <p:stCondLst>
                                            <p:cond delay="0"/>
                                          </p:stCondLst>
                                        </p:cTn>
                                        <p:tgtEl>
                                          <p:spTgt spid="660486"/>
                                        </p:tgtEl>
                                        <p:attrNameLst>
                                          <p:attrName>style.visibility</p:attrName>
                                        </p:attrNameLst>
                                      </p:cBhvr>
                                      <p:to>
                                        <p:strVal val="visible"/>
                                      </p:to>
                                    </p:set>
                                    <p:animEffect transition="in" filter="barn(outHorizontal)">
                                      <p:cBhvr>
                                        <p:cTn id="12" dur="500"/>
                                        <p:tgtEl>
                                          <p:spTgt spid="66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5" grpId="0" animBg="1"/>
      <p:bldP spid="660486"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subTitle" idx="1"/>
          </p:nvPr>
        </p:nvSpPr>
        <p:spPr>
          <a:xfrm>
            <a:off x="468313" y="2780928"/>
            <a:ext cx="6480175" cy="2952327"/>
          </a:xfrm>
        </p:spPr>
        <p:txBody>
          <a:bodyPr/>
          <a:lstStyle/>
          <a:p>
            <a:pPr algn="l">
              <a:spcBef>
                <a:spcPts val="0"/>
              </a:spcBef>
              <a:buFont typeface="Wingdings" pitchFamily="2" charset="2"/>
              <a:buChar char="l"/>
            </a:pPr>
            <a:r>
              <a:rPr lang="zh-CN" altLang="en-US" b="1" dirty="0" smtClean="0">
                <a:hlinkClick r:id="rId2" action="ppaction://hlinksldjump"/>
              </a:rPr>
              <a:t>计算机信息安全概述</a:t>
            </a:r>
            <a:endParaRPr lang="en-US" altLang="zh-CN" b="1" dirty="0" smtClean="0"/>
          </a:p>
          <a:p>
            <a:pPr algn="l">
              <a:spcBef>
                <a:spcPts val="0"/>
              </a:spcBef>
              <a:buFont typeface="Wingdings" pitchFamily="2" charset="2"/>
              <a:buChar char="l"/>
            </a:pPr>
            <a:r>
              <a:rPr lang="zh-CN" altLang="en-US" b="1" dirty="0" smtClean="0">
                <a:solidFill>
                  <a:schemeClr val="accent6">
                    <a:lumMod val="60000"/>
                    <a:lumOff val="40000"/>
                  </a:schemeClr>
                </a:solidFill>
              </a:rPr>
              <a:t>计算机信息保密措施</a:t>
            </a:r>
            <a:endParaRPr lang="zh-CN" altLang="en-US" b="1" dirty="0">
              <a:solidFill>
                <a:schemeClr val="accent6">
                  <a:lumMod val="60000"/>
                  <a:lumOff val="40000"/>
                </a:schemeClr>
              </a:solidFill>
            </a:endParaRPr>
          </a:p>
          <a:p>
            <a:pPr algn="l">
              <a:spcBef>
                <a:spcPts val="0"/>
              </a:spcBef>
              <a:buFont typeface="Wingdings" pitchFamily="2" charset="2"/>
              <a:buChar char="l"/>
            </a:pPr>
            <a:r>
              <a:rPr lang="zh-CN" altLang="en-US" b="1" dirty="0">
                <a:hlinkClick r:id="rId3" action="ppaction://hlinksldjump"/>
              </a:rPr>
              <a:t>计算机病毒与</a:t>
            </a:r>
            <a:r>
              <a:rPr lang="zh-CN" altLang="en-US" b="1" dirty="0" smtClean="0">
                <a:hlinkClick r:id="rId3" action="ppaction://hlinksldjump"/>
              </a:rPr>
              <a:t>防治</a:t>
            </a:r>
            <a:endParaRPr lang="en-US" altLang="zh-CN" b="1" dirty="0" smtClean="0"/>
          </a:p>
          <a:p>
            <a:pPr algn="l">
              <a:spcBef>
                <a:spcPts val="0"/>
              </a:spcBef>
              <a:buFont typeface="Wingdings" pitchFamily="2" charset="2"/>
              <a:buChar char="l"/>
            </a:pPr>
            <a:r>
              <a:rPr lang="zh-CN" altLang="en-US" b="1" dirty="0" smtClean="0">
                <a:hlinkClick r:id="rId4" action="ppaction://hlinksldjump"/>
              </a:rPr>
              <a:t>计算机犯罪</a:t>
            </a:r>
            <a:endParaRPr lang="zh-CN" altLang="en-US" b="1" dirty="0"/>
          </a:p>
          <a:p>
            <a:pPr algn="l">
              <a:spcBef>
                <a:spcPts val="0"/>
              </a:spcBef>
              <a:buFont typeface="Wingdings" pitchFamily="2" charset="2"/>
              <a:buChar char="l"/>
            </a:pPr>
            <a:r>
              <a:rPr lang="zh-CN" altLang="en-US" b="1" dirty="0">
                <a:hlinkClick r:id="rId5" action="ppaction://hlinksldjump"/>
              </a:rPr>
              <a:t>软件的知识产权保护</a:t>
            </a:r>
            <a:endParaRPr lang="zh-CN" altLang="en-US" b="1" dirty="0"/>
          </a:p>
        </p:txBody>
      </p:sp>
      <p:sp>
        <p:nvSpPr>
          <p:cNvPr id="686083" name="Text Box 3" descr="OOOPIC_vipvip_20080918214459585784a2fb4d9263105"/>
          <p:cNvSpPr txBox="1">
            <a:spLocks noChangeArrowheads="1"/>
          </p:cNvSpPr>
          <p:nvPr/>
        </p:nvSpPr>
        <p:spPr bwMode="auto">
          <a:xfrm>
            <a:off x="2987824" y="548680"/>
            <a:ext cx="6659562" cy="1785104"/>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6"/>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4400" b="0" dirty="0" smtClean="0">
                <a:solidFill>
                  <a:schemeClr val="tx2"/>
                </a:solidFill>
                <a:effectLst>
                  <a:outerShdw blurRad="38100" dist="38100" dir="2700000" algn="tl">
                    <a:srgbClr val="C0C0C0"/>
                  </a:outerShdw>
                </a:effectLst>
                <a:latin typeface="华文琥珀" pitchFamily="2" charset="-122"/>
                <a:ea typeface="华文琥珀" pitchFamily="2" charset="-122"/>
              </a:rPr>
              <a:t>第</a:t>
            </a:r>
            <a:r>
              <a:rPr lang="en-US" altLang="zh-CN" sz="4400" b="0" dirty="0" smtClean="0">
                <a:solidFill>
                  <a:schemeClr val="tx2"/>
                </a:solidFill>
                <a:effectLst>
                  <a:outerShdw blurRad="38100" dist="38100" dir="2700000" algn="tl">
                    <a:srgbClr val="C0C0C0"/>
                  </a:outerShdw>
                </a:effectLst>
                <a:latin typeface="华文琥珀" pitchFamily="2" charset="-122"/>
                <a:ea typeface="华文琥珀" pitchFamily="2" charset="-122"/>
              </a:rPr>
              <a:t>6</a:t>
            </a:r>
            <a:r>
              <a:rPr lang="zh-CN" altLang="en-US" sz="4400" b="0" dirty="0" smtClean="0">
                <a:solidFill>
                  <a:schemeClr val="tx2"/>
                </a:solidFill>
                <a:effectLst>
                  <a:outerShdw blurRad="38100" dist="38100" dir="2700000" algn="tl">
                    <a:srgbClr val="C0C0C0"/>
                  </a:outerShdw>
                </a:effectLst>
                <a:latin typeface="华文琥珀" pitchFamily="2" charset="-122"/>
                <a:ea typeface="华文琥珀" pitchFamily="2" charset="-122"/>
              </a:rPr>
              <a:t>章 </a:t>
            </a:r>
            <a:endParaRPr lang="en-US" altLang="zh-CN" sz="4400" b="0" dirty="0" smtClean="0">
              <a:solidFill>
                <a:schemeClr val="tx2"/>
              </a:solidFill>
              <a:effectLst>
                <a:outerShdw blurRad="38100" dist="38100" dir="2700000" algn="tl">
                  <a:srgbClr val="C0C0C0"/>
                </a:outerShdw>
              </a:effectLst>
              <a:latin typeface="华文琥珀" pitchFamily="2" charset="-122"/>
              <a:ea typeface="华文琥珀" pitchFamily="2" charset="-122"/>
            </a:endParaRPr>
          </a:p>
          <a:p>
            <a:pPr>
              <a:spcBef>
                <a:spcPct val="50000"/>
              </a:spcBef>
            </a:pPr>
            <a:r>
              <a:rPr lang="zh-CN" altLang="en-US" sz="4400" b="0" dirty="0" smtClean="0">
                <a:solidFill>
                  <a:schemeClr val="tx2"/>
                </a:solidFill>
                <a:effectLst>
                  <a:outerShdw blurRad="38100" dist="38100" dir="2700000" algn="tl">
                    <a:srgbClr val="C0C0C0"/>
                  </a:outerShdw>
                </a:effectLst>
                <a:latin typeface="华文琥珀" pitchFamily="2" charset="-122"/>
                <a:ea typeface="华文琥珀" pitchFamily="2" charset="-122"/>
              </a:rPr>
              <a:t>计算机信息安全</a:t>
            </a:r>
            <a:endParaRPr lang="zh-CN" altLang="en-US" sz="4400" b="0" dirty="0">
              <a:solidFill>
                <a:schemeClr val="tx2"/>
              </a:solidFill>
              <a:effectLst>
                <a:outerShdw blurRad="38100" dist="38100" dir="2700000" algn="tl">
                  <a:srgbClr val="C0C0C0"/>
                </a:outerShdw>
              </a:effectLst>
              <a:latin typeface="华文琥珀" pitchFamily="2" charset="-122"/>
              <a:ea typeface="华文琥珀" pitchFamily="2" charset="-122"/>
            </a:endParaRPr>
          </a:p>
        </p:txBody>
      </p:sp>
    </p:spTree>
    <p:extLst>
      <p:ext uri="{BB962C8B-B14F-4D97-AF65-F5344CB8AC3E}">
        <p14:creationId xmlns:p14="http://schemas.microsoft.com/office/powerpoint/2010/main" val="1306283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86082">
                                            <p:txEl>
                                              <p:pRg st="1" end="1"/>
                                            </p:txEl>
                                          </p:spTgt>
                                        </p:tgtEl>
                                        <p:attrNameLst>
                                          <p:attrName>ppt_x</p:attrName>
                                          <p:attrName>ppt_y</p:attrName>
                                        </p:attrNameLst>
                                      </p:cBhvr>
                                    </p:animMotion>
                                    <p:animRot by="1500000">
                                      <p:cBhvr>
                                        <p:cTn id="7" dur="125" fill="hold">
                                          <p:stCondLst>
                                            <p:cond delay="0"/>
                                          </p:stCondLst>
                                        </p:cTn>
                                        <p:tgtEl>
                                          <p:spTgt spid="686082">
                                            <p:txEl>
                                              <p:pRg st="1" end="1"/>
                                            </p:txEl>
                                          </p:spTgt>
                                        </p:tgtEl>
                                        <p:attrNameLst>
                                          <p:attrName>r</p:attrName>
                                        </p:attrNameLst>
                                      </p:cBhvr>
                                    </p:animRot>
                                    <p:animRot by="-1500000">
                                      <p:cBhvr>
                                        <p:cTn id="8" dur="125" fill="hold">
                                          <p:stCondLst>
                                            <p:cond delay="125"/>
                                          </p:stCondLst>
                                        </p:cTn>
                                        <p:tgtEl>
                                          <p:spTgt spid="686082">
                                            <p:txEl>
                                              <p:pRg st="1" end="1"/>
                                            </p:txEl>
                                          </p:spTgt>
                                        </p:tgtEl>
                                        <p:attrNameLst>
                                          <p:attrName>r</p:attrName>
                                        </p:attrNameLst>
                                      </p:cBhvr>
                                    </p:animRot>
                                    <p:animRot by="-1500000">
                                      <p:cBhvr>
                                        <p:cTn id="9" dur="125" fill="hold">
                                          <p:stCondLst>
                                            <p:cond delay="250"/>
                                          </p:stCondLst>
                                        </p:cTn>
                                        <p:tgtEl>
                                          <p:spTgt spid="686082">
                                            <p:txEl>
                                              <p:pRg st="1" end="1"/>
                                            </p:txEl>
                                          </p:spTgt>
                                        </p:tgtEl>
                                        <p:attrNameLst>
                                          <p:attrName>r</p:attrName>
                                        </p:attrNameLst>
                                      </p:cBhvr>
                                    </p:animRot>
                                    <p:animRot by="1500000">
                                      <p:cBhvr>
                                        <p:cTn id="10" dur="125" fill="hold">
                                          <p:stCondLst>
                                            <p:cond delay="375"/>
                                          </p:stCondLst>
                                        </p:cTn>
                                        <p:tgtEl>
                                          <p:spTgt spid="68608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计算机基础">
  <a:themeElements>
    <a:clrScheme name="计算机基础 11">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3F0678"/>
      </a:hlink>
      <a:folHlink>
        <a:srgbClr val="39939D"/>
      </a:folHlink>
    </a:clrScheme>
    <a:fontScheme name="计算机基础">
      <a:majorFont>
        <a:latin typeface="Arial"/>
        <a:ea typeface="华文琥珀"/>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chemeClr val="tx1"/>
          </a:solidFill>
          <a:prstDash val="solid"/>
          <a:round/>
          <a:headEnd type="none" w="med" len="med"/>
          <a:tailEnd type="none" w="med" len="med"/>
        </a:ln>
        <a:effectLst>
          <a:outerShdw dist="563972" dir="14049741" sx="125000" sy="125000" algn="tl" rotWithShape="0">
            <a:schemeClr val="bg2">
              <a:alpha val="8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chemeClr val="tx1"/>
          </a:solidFill>
          <a:prstDash val="solid"/>
          <a:round/>
          <a:headEnd type="none" w="med" len="med"/>
          <a:tailEnd type="none" w="med" len="med"/>
        </a:ln>
        <a:effectLst>
          <a:outerShdw dist="563972" dir="14049741" sx="125000" sy="125000" algn="tl" rotWithShape="0">
            <a:schemeClr val="bg2">
              <a:alpha val="8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计算机基础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计算机基础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计算机基础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计算机基础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计算机基础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计算机基础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计算机基础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计算机基础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计算机基础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计算机基础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计算机基础 11">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3F0678"/>
        </a:hlink>
        <a:folHlink>
          <a:srgbClr val="39939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计算机基础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themeOverride>
</file>

<file path=docProps/app.xml><?xml version="1.0" encoding="utf-8"?>
<Properties xmlns="http://schemas.openxmlformats.org/officeDocument/2006/extended-properties" xmlns:vt="http://schemas.openxmlformats.org/officeDocument/2006/docPropsVTypes">
  <TotalTime>1615</TotalTime>
  <Words>5167</Words>
  <Application>Microsoft Office PowerPoint</Application>
  <PresentationFormat>全屏显示(4:3)</PresentationFormat>
  <Paragraphs>501</Paragraphs>
  <Slides>63</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63</vt:i4>
      </vt:variant>
    </vt:vector>
  </HeadingPairs>
  <TitlesOfParts>
    <vt:vector size="65" baseType="lpstr">
      <vt:lpstr>计算机基础</vt:lpstr>
      <vt:lpstr>Visio</vt:lpstr>
      <vt:lpstr>PowerPoint 演示文稿</vt:lpstr>
      <vt:lpstr>PowerPoint 演示文稿</vt:lpstr>
      <vt:lpstr>计算机信息安全</vt:lpstr>
      <vt:lpstr>计算机信息安全</vt:lpstr>
      <vt:lpstr>计算机信息安全</vt:lpstr>
      <vt:lpstr>计算机信息安全</vt:lpstr>
      <vt:lpstr>计算机信息安全</vt:lpstr>
      <vt:lpstr>计算机信息安全</vt:lpstr>
      <vt:lpstr>PowerPoint 演示文稿</vt:lpstr>
      <vt:lpstr>计算机信息保密措施</vt:lpstr>
      <vt:lpstr>计算机信息保密措施</vt:lpstr>
      <vt:lpstr>计算机信息保密措施</vt:lpstr>
      <vt:lpstr>计算机信息保密措施</vt:lpstr>
      <vt:lpstr>计算机信息保密措施</vt:lpstr>
      <vt:lpstr>PowerPoint 演示文稿</vt:lpstr>
      <vt:lpstr>计算机病毒</vt:lpstr>
      <vt:lpstr>PowerPoint 演示文稿</vt:lpstr>
      <vt:lpstr>计算机犯罪</vt:lpstr>
      <vt:lpstr>计算机犯罪</vt:lpstr>
      <vt:lpstr>计算机犯罪</vt:lpstr>
      <vt:lpstr>PowerPoint 演示文稿</vt:lpstr>
      <vt:lpstr>计算机软件知识保护</vt:lpstr>
      <vt:lpstr>计算机软件知识保护</vt:lpstr>
      <vt:lpstr>计算机软件知识保护</vt:lpstr>
      <vt:lpstr>计算机软件知识保护</vt:lpstr>
      <vt:lpstr>PowerPoint 演示文稿</vt:lpstr>
      <vt:lpstr>PowerPoint 演示文稿</vt:lpstr>
      <vt:lpstr>计算机网络应用—计算机网络基础</vt:lpstr>
      <vt:lpstr>计算机网络应用—计算机网络基础</vt:lpstr>
      <vt:lpstr>计算机网络应用—计算机网络基础</vt:lpstr>
      <vt:lpstr>计算机网络应用—计算机网络基础</vt:lpstr>
      <vt:lpstr>计算机网络应用—计算机网络基础</vt:lpstr>
      <vt:lpstr>计算机网络应用—计算机网络基础</vt:lpstr>
      <vt:lpstr>计算机网络应用—计算机网络基础</vt:lpstr>
      <vt:lpstr>计算机网络应用—计算机网络基础</vt:lpstr>
      <vt:lpstr>计算机网络应用—计算机网络基础</vt:lpstr>
      <vt:lpstr>计算机网络应用—计算机网络基础</vt:lpstr>
      <vt:lpstr>PowerPoint 演示文稿</vt:lpstr>
      <vt:lpstr>计算机网络应用—局域网</vt:lpstr>
      <vt:lpstr>计算机网络应用—局域网</vt:lpstr>
      <vt:lpstr>计算机网络应用—局域网</vt:lpstr>
      <vt:lpstr>计算机网络应用—局域网</vt:lpstr>
      <vt:lpstr>计算机网络应用—局域网</vt:lpstr>
      <vt:lpstr>计算机网络应用—局域网</vt:lpstr>
      <vt:lpstr>计算机网络应用—局域网</vt:lpstr>
      <vt:lpstr>计算机网络应用—局域网</vt:lpstr>
      <vt:lpstr>计算机网络应用—局域网</vt:lpstr>
      <vt:lpstr>PowerPoint 演示文稿</vt:lpstr>
      <vt:lpstr>计算机网络应用—INTERNET基本服务</vt:lpstr>
      <vt:lpstr>计算机网络应用—INTERNET基本服务</vt:lpstr>
      <vt:lpstr>计算机网络应用—INTERNET基本服务</vt:lpstr>
      <vt:lpstr>计算机网络应用—INTERNET基本服务</vt:lpstr>
      <vt:lpstr>计算机网络应用—INTERNET基本服务</vt:lpstr>
      <vt:lpstr>计算机网络应用—INTERNET基本服务</vt:lpstr>
      <vt:lpstr>PowerPoint 演示文稿</vt:lpstr>
      <vt:lpstr>计算机网络应用—INTERNET接入</vt:lpstr>
      <vt:lpstr>计算机网络应用—INTERNET接入</vt:lpstr>
      <vt:lpstr>计算机网络应用—INTERNET接入</vt:lpstr>
      <vt:lpstr>计算机网络应用—INTERNET接入</vt:lpstr>
      <vt:lpstr>计算机网络应用—INTERNET接入</vt:lpstr>
      <vt:lpstr>计算机网络应用—INTERNET接入</vt:lpstr>
      <vt:lpstr>计算机网络应用—INTERNET接入</vt:lpstr>
      <vt:lpstr>计算机网络应用—INTERNET接入</vt:lpstr>
    </vt:vector>
  </TitlesOfParts>
  <Company>杭州电子科技大学计算机学院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计算机基础与应用案例教程讲稿</dc:subject>
  <dc:creator>郭艳华</dc:creator>
  <cp:lastModifiedBy>leo</cp:lastModifiedBy>
  <cp:revision>148</cp:revision>
  <dcterms:created xsi:type="dcterms:W3CDTF">2012-05-19T09:02:08Z</dcterms:created>
  <dcterms:modified xsi:type="dcterms:W3CDTF">2016-06-15T05:38:51Z</dcterms:modified>
</cp:coreProperties>
</file>